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20"/>
  </p:notes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74" r:id="rId15"/>
    <p:sldId id="273" r:id="rId16"/>
    <p:sldId id="268" r:id="rId17"/>
    <p:sldId id="269" r:id="rId18"/>
    <p:sldId id="270" r:id="rId1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1" autoAdjust="0"/>
  </p:normalViewPr>
  <p:slideViewPr>
    <p:cSldViewPr>
      <p:cViewPr>
        <p:scale>
          <a:sx n="72" d="100"/>
          <a:sy n="72" d="100"/>
        </p:scale>
        <p:origin x="-1416" y="-1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9292609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 </a:t>
            </a:r>
            <a:r>
              <a:rPr lang="en-US" sz="1200" b="0" i="0" u="none" strike="noStrike" cap="none" baseline="0" dirty="0">
                <a:latin typeface="Calibri"/>
                <a:ea typeface="Calibri"/>
                <a:cs typeface="Calibri"/>
                <a:sym typeface="Calibri"/>
              </a:rPr>
              <a:t>Remind students about the resource navigation activity in Part 1, to help them focus on the </a:t>
            </a:r>
            <a:r>
              <a:rPr lang="en-US" sz="1200" b="0" i="1" u="none" strike="noStrike" cap="none" baseline="0" dirty="0" err="1">
                <a:solidFill>
                  <a:schemeClr val="dk1"/>
                </a:solidFill>
                <a:latin typeface="Calibri"/>
                <a:ea typeface="Calibri"/>
                <a:cs typeface="Calibri"/>
                <a:sym typeface="Calibri"/>
              </a:rPr>
              <a:t>ümwelt</a:t>
            </a:r>
            <a:r>
              <a:rPr lang="en-US" sz="1200" b="0" i="0" u="none" strike="noStrike" cap="none" baseline="0" dirty="0">
                <a:solidFill>
                  <a:schemeClr val="dk1"/>
                </a:solidFill>
                <a:latin typeface="Calibri"/>
                <a:ea typeface="Calibri"/>
                <a:cs typeface="Calibri"/>
                <a:sym typeface="Calibri"/>
              </a:rPr>
              <a:t> concept (the topic of this presentation)</a:t>
            </a:r>
          </a:p>
        </p:txBody>
      </p:sp>
      <p:sp>
        <p:nvSpPr>
          <p:cNvPr id="89" name="Shape 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1768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solidFill>
                  <a:schemeClr val="dk1"/>
                </a:solidFill>
              </a:rPr>
              <a:t>Teacher </a:t>
            </a:r>
            <a:r>
              <a:rPr lang="en-US" sz="1800" b="0" i="0" u="none" strike="noStrike" cap="none" baseline="0" dirty="0" smtClean="0">
                <a:solidFill>
                  <a:schemeClr val="dk1"/>
                </a:solidFill>
              </a:rPr>
              <a:t>Notes: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This is an illustration of plastic bags floating among jellyfish, part of an outreach initiative by a sea turtle protection group from South Carolina.</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Make the point: humans create many incredible things, but they can also create harmful pollution that other organisms interact with. In this case, the plastic bags are not distinguishable by sea turtles from their natural food source. Sea turtles can swallow plastic bags, which can then c</a:t>
            </a:r>
            <a:r>
              <a:rPr lang="en-US" sz="1200" dirty="0">
                <a:solidFill>
                  <a:schemeClr val="dk1"/>
                </a:solidFill>
                <a:latin typeface="Calibri"/>
                <a:ea typeface="Calibri"/>
                <a:cs typeface="Calibri"/>
                <a:sym typeface="Calibri"/>
              </a:rPr>
              <a:t>log their digestive systems</a:t>
            </a:r>
            <a:r>
              <a:rPr lang="en-US" sz="1200" b="0" i="0" u="none" strike="noStrike" cap="none" baseline="0" dirty="0">
                <a:solidFill>
                  <a:schemeClr val="dk1"/>
                </a:solidFill>
                <a:latin typeface="Calibri"/>
                <a:ea typeface="Calibri"/>
                <a:cs typeface="Calibri"/>
                <a:sym typeface="Calibri"/>
              </a:rPr>
              <a:t>.</a:t>
            </a:r>
          </a:p>
          <a:p>
            <a:pPr>
              <a:spcBef>
                <a:spcPts val="0"/>
              </a:spcBef>
              <a:buNone/>
            </a:pPr>
            <a:endParaRPr sz="1800" b="0" i="0" u="none" strike="noStrike" cap="none" baseline="0" dirty="0"/>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722485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This is a photograph of a wind turbine with flocks of birds flying by/perching.</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Ask: has anyone heard of issues with wind turbines injuring flying birds?</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Explain: </a:t>
            </a:r>
            <a:r>
              <a:rPr lang="en-US" sz="1200" b="0" i="0" u="none" strike="noStrike" cap="none" baseline="0" dirty="0" smtClean="0">
                <a:solidFill>
                  <a:schemeClr val="dk1"/>
                </a:solidFill>
                <a:latin typeface="Calibri"/>
                <a:ea typeface="Calibri"/>
                <a:cs typeface="Calibri"/>
                <a:sym typeface="Calibri"/>
              </a:rPr>
              <a:t>Despite the fact that these are huge structures that seem very obvious to us, wind turbines still cause bird (and bat) fatalities. Wind </a:t>
            </a:r>
            <a:r>
              <a:rPr lang="en-US" sz="1200" b="0" i="0" u="none" strike="noStrike" cap="none" baseline="0" dirty="0">
                <a:solidFill>
                  <a:schemeClr val="dk1"/>
                </a:solidFill>
                <a:latin typeface="Calibri"/>
                <a:ea typeface="Calibri"/>
                <a:cs typeface="Calibri"/>
                <a:sym typeface="Calibri"/>
              </a:rPr>
              <a:t>turbines are put where wind currents are strong, which is often also in the migratory pathway of certain bird species. People have tried all sorts of ways of preventing collisions between birds and turbines, such as brightly colored paint</a:t>
            </a:r>
          </a:p>
          <a:p>
            <a:pPr>
              <a:spcBef>
                <a:spcPts val="0"/>
              </a:spcBef>
              <a:buNone/>
            </a:pPr>
            <a:endParaRPr sz="1800" b="0" i="0" u="none" strike="noStrike" cap="none" baseline="0" dirty="0"/>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207101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 </a:t>
            </a:r>
            <a:r>
              <a:rPr lang="en-US" sz="1200" b="0" i="0" u="none" strike="noStrike" cap="none" baseline="0" dirty="0">
                <a:solidFill>
                  <a:schemeClr val="dk1"/>
                </a:solidFill>
                <a:latin typeface="Calibri"/>
                <a:ea typeface="Calibri"/>
                <a:cs typeface="Calibri"/>
                <a:sym typeface="Calibri"/>
              </a:rPr>
              <a:t>This is a photograph of a technician installing an ultrasonic sound emitter on a wind turbine to deter birds.</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Make the point: urban/energy development is another way in which humans impact ecosystems. Human activities can negatively impact other organisms, but sometimes we can take steps to prevent our developments from harming them if we understand an organism's </a:t>
            </a:r>
            <a:r>
              <a:rPr lang="en-US" sz="1200" b="0" i="1" u="none" strike="noStrike" cap="none" baseline="0" dirty="0" err="1">
                <a:solidFill>
                  <a:schemeClr val="dk1"/>
                </a:solidFill>
                <a:latin typeface="Calibri"/>
                <a:ea typeface="Calibri"/>
                <a:cs typeface="Calibri"/>
                <a:sym typeface="Calibri"/>
              </a:rPr>
              <a:t>ümwelt</a:t>
            </a:r>
            <a:r>
              <a:rPr lang="en-US" sz="1200" b="0" i="0" u="none" strike="noStrike" cap="none" baseline="0" dirty="0">
                <a:solidFill>
                  <a:schemeClr val="dk1"/>
                </a:solidFill>
                <a:latin typeface="Calibri"/>
                <a:ea typeface="Calibri"/>
                <a:cs typeface="Calibri"/>
                <a:sym typeface="Calibri"/>
              </a:rPr>
              <a:t> and how to communicate or influence its behavior.</a:t>
            </a:r>
          </a:p>
          <a:p>
            <a:pPr>
              <a:spcBef>
                <a:spcPts val="0"/>
              </a:spcBef>
              <a:buNone/>
            </a:pPr>
            <a:endParaRPr sz="1800" b="0" i="0" u="none" strike="noStrike" cap="none" baseline="0" dirty="0"/>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92605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sz="1800" dirty="0">
                <a:solidFill>
                  <a:schemeClr val="dk1"/>
                </a:solidFill>
              </a:rPr>
              <a:t>Teacher </a:t>
            </a:r>
            <a:r>
              <a:rPr lang="en-US" sz="1800" dirty="0" smtClean="0">
                <a:solidFill>
                  <a:schemeClr val="dk1"/>
                </a:solidFill>
              </a:rPr>
              <a:t>Notes: </a:t>
            </a:r>
            <a:r>
              <a:rPr lang="en-US" sz="1200" dirty="0">
                <a:solidFill>
                  <a:schemeClr val="dk1"/>
                </a:solidFill>
                <a:latin typeface="Calibri"/>
                <a:ea typeface="Calibri"/>
                <a:cs typeface="Calibri"/>
                <a:sym typeface="Calibri"/>
              </a:rPr>
              <a:t>Use this slide to help transition to Part 3 of the lesson -- the small groups activity. Along the right are representative images of the three organisms mentioned in the scenarios: (from top to bottom) a bat, a shearwater, and a songbird.</a:t>
            </a: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684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9853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3958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4229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 </a:t>
            </a:r>
            <a:r>
              <a:rPr lang="en-US" sz="1200" b="0" i="0" u="none" strike="noStrike" cap="none" baseline="0" dirty="0">
                <a:solidFill>
                  <a:schemeClr val="dk1"/>
                </a:solidFill>
                <a:latin typeface="Calibri"/>
                <a:ea typeface="Calibri"/>
                <a:cs typeface="Calibri"/>
                <a:sym typeface="Calibri"/>
              </a:rPr>
              <a:t>this is a reiteration of the vocabulary word "</a:t>
            </a:r>
            <a:r>
              <a:rPr lang="en-US" sz="1200" b="0" i="1" u="none" strike="noStrike" cap="none" baseline="0" dirty="0" err="1">
                <a:solidFill>
                  <a:schemeClr val="dk1"/>
                </a:solidFill>
                <a:latin typeface="Calibri"/>
                <a:ea typeface="Calibri"/>
                <a:cs typeface="Calibri"/>
                <a:sym typeface="Calibri"/>
              </a:rPr>
              <a:t>ümwelt</a:t>
            </a:r>
            <a:r>
              <a:rPr lang="en-US" sz="1200" b="0" i="0" u="none" strike="noStrike" cap="none" baseline="0" dirty="0">
                <a:solidFill>
                  <a:schemeClr val="dk1"/>
                </a:solidFill>
                <a:latin typeface="Calibri"/>
                <a:ea typeface="Calibri"/>
                <a:cs typeface="Calibri"/>
                <a:sym typeface="Calibri"/>
              </a:rPr>
              <a:t>" and its definition. Ask the students to write this down in their notes (as a cue that they should begin taking notes on the upcoming info). Re</a:t>
            </a:r>
            <a:r>
              <a:rPr lang="en-US" sz="1200" dirty="0">
                <a:solidFill>
                  <a:schemeClr val="dk1"/>
                </a:solidFill>
                <a:latin typeface="Calibri"/>
                <a:ea typeface="Calibri"/>
                <a:cs typeface="Calibri"/>
                <a:sym typeface="Calibri"/>
              </a:rPr>
              <a:t>mind them that “distribution” refers to </a:t>
            </a:r>
            <a:r>
              <a:rPr lang="en-US" sz="1200" i="1" dirty="0">
                <a:solidFill>
                  <a:schemeClr val="dk1"/>
                </a:solidFill>
                <a:latin typeface="Calibri"/>
                <a:ea typeface="Calibri"/>
                <a:cs typeface="Calibri"/>
                <a:sym typeface="Calibri"/>
              </a:rPr>
              <a:t>where</a:t>
            </a:r>
            <a:r>
              <a:rPr lang="en-US" sz="1200" dirty="0">
                <a:solidFill>
                  <a:schemeClr val="dk1"/>
                </a:solidFill>
                <a:latin typeface="Calibri"/>
                <a:ea typeface="Calibri"/>
                <a:cs typeface="Calibri"/>
                <a:sym typeface="Calibri"/>
              </a:rPr>
              <a:t> an organism is located, and “abundance” refers to </a:t>
            </a:r>
            <a:r>
              <a:rPr lang="en-US" sz="1200" i="1" dirty="0">
                <a:solidFill>
                  <a:schemeClr val="dk1"/>
                </a:solidFill>
                <a:latin typeface="Calibri"/>
                <a:ea typeface="Calibri"/>
                <a:cs typeface="Calibri"/>
                <a:sym typeface="Calibri"/>
              </a:rPr>
              <a:t>how many</a:t>
            </a:r>
            <a:r>
              <a:rPr lang="en-US" sz="1200" dirty="0">
                <a:solidFill>
                  <a:schemeClr val="dk1"/>
                </a:solidFill>
                <a:latin typeface="Calibri"/>
                <a:ea typeface="Calibri"/>
                <a:cs typeface="Calibri"/>
                <a:sym typeface="Calibri"/>
              </a:rPr>
              <a:t> organisms there are.</a:t>
            </a: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31819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 </a:t>
            </a:r>
            <a:r>
              <a:rPr lang="en-US" sz="1200" b="0" i="0" u="none" strike="noStrike" cap="none" baseline="0" dirty="0">
                <a:solidFill>
                  <a:schemeClr val="dk1"/>
                </a:solidFill>
                <a:latin typeface="Calibri"/>
                <a:ea typeface="Calibri"/>
                <a:cs typeface="Calibri"/>
                <a:sym typeface="Calibri"/>
              </a:rPr>
              <a:t>Ask for a show of hands: who has heard of any of these non-human senses before? Can students provide examples of organisms that have them?</a:t>
            </a: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98909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Notes: These images provide</a:t>
            </a:r>
            <a:r>
              <a:rPr lang="en-US" baseline="0" dirty="0" smtClean="0"/>
              <a:t> quick</a:t>
            </a:r>
            <a:r>
              <a:rPr lang="en-US" dirty="0" smtClean="0"/>
              <a:t> examples of non-human</a:t>
            </a:r>
            <a:r>
              <a:rPr lang="en-US" baseline="0" dirty="0" smtClean="0"/>
              <a:t> senses.</a:t>
            </a:r>
          </a:p>
          <a:p>
            <a:endParaRPr lang="en-US" baseline="0" dirty="0" smtClean="0"/>
          </a:p>
          <a:p>
            <a:r>
              <a:rPr lang="en-US" baseline="0" dirty="0" smtClean="0"/>
              <a:t>Clockwise from top left:</a:t>
            </a:r>
          </a:p>
          <a:p>
            <a:r>
              <a:rPr lang="en-US" baseline="0" dirty="0" smtClean="0"/>
              <a:t>-- Example of ultraviolet vision: Voles and other small rodents use urine to create scent markings as they move through their habitats. Although these markings are not something humans can easily see (left side of the photo, in the visible light spectrum), they CAN by seen by certain predatory birds like kestrels and kites (right side of the photo, UV range in the light spectrum). These birds will use the visible markings to locate their prey.</a:t>
            </a:r>
          </a:p>
          <a:p>
            <a:endParaRPr lang="en-US" baseline="0" dirty="0" smtClean="0"/>
          </a:p>
          <a:p>
            <a:r>
              <a:rPr lang="en-US" baseline="0" dirty="0" smtClean="0"/>
              <a:t>-- Example of chemoreception: Ants use specialized organs or antennae to detect pheromones (chemicals used in signaling) secreted by other ants. This sense is called chemoreception and, as shown in this picture, it can help two ants who meet to distinguish whether or not they are from the same colony (same family). If the two ants are related (same colony), they remain peaceful, but if they are from different colonies, they might attack each other.</a:t>
            </a:r>
          </a:p>
          <a:p>
            <a:endParaRPr lang="en-US" baseline="0" dirty="0" smtClean="0"/>
          </a:p>
          <a:p>
            <a:r>
              <a:rPr lang="en-US" baseline="0" dirty="0" smtClean="0"/>
              <a:t>-- Example of </a:t>
            </a:r>
            <a:r>
              <a:rPr lang="en-US" baseline="0" dirty="0" err="1" smtClean="0"/>
              <a:t>thermoperception</a:t>
            </a:r>
            <a:r>
              <a:rPr lang="en-US" baseline="0" dirty="0" smtClean="0"/>
              <a:t>: Pit vipers can sense heat, which allows them to locate warm-bodied prey even in the dark. This is helpful when they are chasing after prey that live underground in tunnels, or when hunting at night. Here, the picture on the left reconstructs a heat image of a mouse, and the picture on the left is of a pit viper.</a:t>
            </a:r>
          </a:p>
          <a:p>
            <a:endParaRPr lang="en-US" baseline="0" dirty="0" smtClean="0"/>
          </a:p>
          <a:p>
            <a:r>
              <a:rPr lang="en-US" baseline="0" dirty="0" smtClean="0"/>
              <a:t>-- Example of </a:t>
            </a:r>
            <a:r>
              <a:rPr lang="en-US" baseline="0" dirty="0" err="1" smtClean="0"/>
              <a:t>magnetoreception</a:t>
            </a:r>
            <a:r>
              <a:rPr lang="en-US" baseline="0" dirty="0" smtClean="0"/>
              <a:t>: Homing pigeons are among many organisms that sense and use Earth’s magnetic fields in order to navigate. Homing pigeons were bred to find their way home over hundreds of miles, and also use the sun, odors, and visual landmarks to orient themselves. Other organisms that have </a:t>
            </a:r>
            <a:r>
              <a:rPr lang="en-US" baseline="0" dirty="0" err="1" smtClean="0"/>
              <a:t>magnetoreception</a:t>
            </a:r>
            <a:r>
              <a:rPr lang="en-US" baseline="0" dirty="0" smtClean="0"/>
              <a:t> capabilities include bees and sea turtles.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43215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 </a:t>
            </a:r>
            <a:r>
              <a:rPr lang="en-US" sz="1200" b="0" i="0" u="none" strike="noStrike" cap="none" baseline="0" dirty="0">
                <a:solidFill>
                  <a:schemeClr val="dk1"/>
                </a:solidFill>
                <a:latin typeface="Calibri"/>
                <a:ea typeface="Calibri"/>
                <a:cs typeface="Calibri"/>
                <a:sym typeface="Calibri"/>
              </a:rPr>
              <a:t>At the top of this slide is a graphic of the light spectrum, clearly showing that the "visible light" spectrum is just a small portion of what possibly exists in the environment. On the bottom of this slide are side-by-side pictures of a flower as seen by a human versus by a bee</a:t>
            </a:r>
            <a:r>
              <a:rPr lang="en-US" sz="1200" dirty="0">
                <a:solidFill>
                  <a:schemeClr val="dk1"/>
                </a:solidFill>
                <a:latin typeface="Calibri"/>
                <a:ea typeface="Calibri"/>
                <a:cs typeface="Calibri"/>
                <a:sym typeface="Calibri"/>
              </a:rPr>
              <a:t>; bees have u</a:t>
            </a:r>
            <a:r>
              <a:rPr lang="en-US" sz="1200" b="0" i="0" u="none" strike="noStrike" cap="none" baseline="0" dirty="0">
                <a:solidFill>
                  <a:schemeClr val="dk1"/>
                </a:solidFill>
                <a:latin typeface="Calibri"/>
                <a:ea typeface="Calibri"/>
                <a:cs typeface="Calibri"/>
                <a:sym typeface="Calibri"/>
              </a:rPr>
              <a:t>ltraviolet </a:t>
            </a:r>
            <a:r>
              <a:rPr lang="en-US" sz="1200" dirty="0">
                <a:solidFill>
                  <a:schemeClr val="dk1"/>
                </a:solidFill>
                <a:latin typeface="Calibri"/>
                <a:ea typeface="Calibri"/>
                <a:cs typeface="Calibri"/>
                <a:sym typeface="Calibri"/>
              </a:rPr>
              <a:t>v</a:t>
            </a:r>
            <a:r>
              <a:rPr lang="en-US" sz="1200" b="0" i="0" u="none" strike="noStrike" cap="none" baseline="0" dirty="0">
                <a:solidFill>
                  <a:schemeClr val="dk1"/>
                </a:solidFill>
                <a:latin typeface="Calibri"/>
                <a:ea typeface="Calibri"/>
                <a:cs typeface="Calibri"/>
                <a:sym typeface="Calibri"/>
              </a:rPr>
              <a:t>ision, and therefore can see the nectar guides on the petals.</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Teacher should make the point: some organisms have senses like ours, but with a greater range. For example, like us, bees have a sense of vision, but their range is different than ours.</a:t>
            </a:r>
          </a:p>
          <a:p>
            <a:pPr>
              <a:spcBef>
                <a:spcPts val="0"/>
              </a:spcBef>
              <a:buNone/>
            </a:pPr>
            <a:endParaRPr sz="1800" b="0" i="0" u="none" strike="noStrike" cap="none" baseline="0" dirty="0"/>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44758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solidFill>
                  <a:schemeClr val="dk1"/>
                </a:solidFill>
              </a:rPr>
              <a:t>Teacher </a:t>
            </a:r>
            <a:r>
              <a:rPr lang="en-US" sz="1800" b="0" i="0" u="none" strike="noStrike" cap="none" baseline="0" dirty="0" smtClean="0">
                <a:solidFill>
                  <a:schemeClr val="dk1"/>
                </a:solidFill>
              </a:rPr>
              <a:t>Notes: </a:t>
            </a:r>
            <a:r>
              <a:rPr lang="en-US" sz="1200" b="0" i="0" u="none" strike="noStrike" cap="none" baseline="0" dirty="0" smtClean="0">
                <a:solidFill>
                  <a:schemeClr val="dk1"/>
                </a:solidFill>
                <a:latin typeface="Calibri"/>
                <a:ea typeface="Calibri"/>
                <a:cs typeface="Calibri"/>
                <a:sym typeface="Calibri"/>
              </a:rPr>
              <a:t>The image on the left </a:t>
            </a:r>
            <a:r>
              <a:rPr lang="en-US" sz="1200" b="0" i="0" u="none" strike="noStrike" cap="none" baseline="0" dirty="0">
                <a:solidFill>
                  <a:schemeClr val="dk1"/>
                </a:solidFill>
                <a:latin typeface="Calibri"/>
                <a:ea typeface="Calibri"/>
                <a:cs typeface="Calibri"/>
                <a:sym typeface="Calibri"/>
              </a:rPr>
              <a:t>is an enhanced photograph of a bloodhound’s path navigating by scent to a pheasant, illustrating a weaving behavior used for tracking.</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Ask: This is another example of an organism with a sense that humans have, but its range is different. What's going on here?</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Make the point: Here's an example of an organism with a stronger sense of smell compared to humans, and that influences its (resource acquisition) behavior</a:t>
            </a:r>
            <a:r>
              <a:rPr lang="en-US" sz="1200" b="0" i="0" u="none" strike="noStrike" cap="none" baseline="0" dirty="0" smtClean="0">
                <a:solidFill>
                  <a:schemeClr val="dk1"/>
                </a:solidFill>
                <a:latin typeface="Calibri"/>
                <a:ea typeface="Calibri"/>
                <a:cs typeface="Calibri"/>
                <a:sym typeface="Calibri"/>
              </a:rPr>
              <a:t>. A dog follows a scent by weaving back and forth across the path left by the thing it is searching for.</a:t>
            </a:r>
          </a:p>
          <a:p>
            <a:pPr>
              <a:spcBef>
                <a:spcPts val="0"/>
              </a:spcBef>
              <a:buNone/>
            </a:pPr>
            <a:endParaRPr lang="en-US" sz="1200" b="0" i="0" u="none" strike="noStrike" cap="none" baseline="0" dirty="0" smtClean="0">
              <a:solidFill>
                <a:schemeClr val="dk1"/>
              </a:solidFill>
              <a:latin typeface="Calibri"/>
              <a:ea typeface="Calibri"/>
              <a:cs typeface="Calibri"/>
              <a:sym typeface="Calibri"/>
            </a:endParaRPr>
          </a:p>
          <a:p>
            <a:pPr>
              <a:spcBef>
                <a:spcPts val="0"/>
              </a:spcBef>
              <a:buNone/>
            </a:pPr>
            <a:r>
              <a:rPr lang="en-US" sz="1200" b="0" i="0" u="none" strike="noStrike" cap="none" baseline="0" dirty="0" smtClean="0">
                <a:solidFill>
                  <a:schemeClr val="dk1"/>
                </a:solidFill>
                <a:latin typeface="Calibri"/>
                <a:ea typeface="Calibri"/>
                <a:cs typeface="Calibri"/>
                <a:sym typeface="Calibri"/>
              </a:rPr>
              <a:t>Compare this to the image on the right, which diagrams the way human as sight-dominant organisms (instead of smell-dominant) might search for an object with unknown location. In thorough searches, humans often systematically cover an area by moving along visual strips or grids rather than tracking something directly.</a:t>
            </a:r>
            <a:endParaRPr lang="en-US" sz="1200" b="0" i="0" u="none" strike="noStrike" cap="none" baseline="0" dirty="0">
              <a:solidFill>
                <a:schemeClr val="dk1"/>
              </a:solidFill>
              <a:latin typeface="Calibri"/>
              <a:ea typeface="Calibri"/>
              <a:cs typeface="Calibri"/>
              <a:sym typeface="Calibri"/>
            </a:endParaRPr>
          </a:p>
          <a:p>
            <a:pPr>
              <a:spcBef>
                <a:spcPts val="0"/>
              </a:spcBef>
              <a:buNone/>
            </a:pPr>
            <a:endParaRPr sz="1800" b="0" i="0" u="none" strike="noStrike" cap="none" baseline="0" dirty="0"/>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0310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 </a:t>
            </a:r>
            <a:r>
              <a:rPr lang="en-US" sz="1200" b="0" i="0" u="none" strike="noStrike" cap="none" baseline="0" dirty="0">
                <a:latin typeface="Calibri"/>
                <a:ea typeface="Calibri"/>
                <a:cs typeface="Calibri"/>
                <a:sym typeface="Calibri"/>
              </a:rPr>
              <a:t>These images showcase a </a:t>
            </a:r>
            <a:r>
              <a:rPr lang="en-US" sz="1200" b="0" i="0" u="none" strike="noStrike" cap="none" baseline="0" dirty="0">
                <a:solidFill>
                  <a:schemeClr val="dk1"/>
                </a:solidFill>
                <a:latin typeface="Calibri"/>
                <a:ea typeface="Calibri"/>
                <a:cs typeface="Calibri"/>
                <a:sym typeface="Calibri"/>
              </a:rPr>
              <a:t>bat navigation strategy: echolocation (making pictures with sound!). The top image illustrates how echolocation works, with a bat emitting high pitched sounds and listening for the </a:t>
            </a:r>
            <a:r>
              <a:rPr lang="en-US" sz="1200" b="0" i="0" u="none" strike="noStrike" cap="none" baseline="0" dirty="0" smtClean="0">
                <a:solidFill>
                  <a:schemeClr val="dk1"/>
                </a:solidFill>
                <a:latin typeface="Calibri"/>
                <a:ea typeface="Calibri"/>
                <a:cs typeface="Calibri"/>
                <a:sym typeface="Calibri"/>
              </a:rPr>
              <a:t>echoes </a:t>
            </a:r>
            <a:r>
              <a:rPr lang="en-US" sz="1200" b="0" i="0" u="none" strike="noStrike" cap="none" baseline="0" dirty="0">
                <a:solidFill>
                  <a:schemeClr val="dk1"/>
                </a:solidFill>
                <a:latin typeface="Calibri"/>
                <a:ea typeface="Calibri"/>
                <a:cs typeface="Calibri"/>
                <a:sym typeface="Calibri"/>
              </a:rPr>
              <a:t>back from objects that the sound hits. The bottom diagram shows how a bat’s flight path and the frequency of its echolocation sounds change as it searches, pursues, and captures insect prey.</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Mention: depending on species, bats can also navigate using </a:t>
            </a:r>
            <a:r>
              <a:rPr lang="en-US" sz="1200" b="0" i="0" u="none" strike="noStrike" cap="none" baseline="0" dirty="0" err="1">
                <a:solidFill>
                  <a:schemeClr val="dk1"/>
                </a:solidFill>
                <a:latin typeface="Calibri"/>
                <a:ea typeface="Calibri"/>
                <a:cs typeface="Calibri"/>
                <a:sym typeface="Calibri"/>
              </a:rPr>
              <a:t>magnetoperception</a:t>
            </a:r>
            <a:r>
              <a:rPr lang="en-US" sz="1200" b="0" i="0" u="none" strike="noStrike" cap="none" baseline="0" dirty="0">
                <a:solidFill>
                  <a:schemeClr val="dk1"/>
                </a:solidFill>
                <a:latin typeface="Calibri"/>
                <a:ea typeface="Calibri"/>
                <a:cs typeface="Calibri"/>
                <a:sym typeface="Calibri"/>
              </a:rPr>
              <a:t> (cues from Earth’s magnetic field), </a:t>
            </a:r>
            <a:r>
              <a:rPr lang="en-US" sz="1200" b="0" i="0" u="none" strike="noStrike" cap="none" baseline="0" dirty="0" err="1">
                <a:solidFill>
                  <a:schemeClr val="dk1"/>
                </a:solidFill>
                <a:latin typeface="Calibri"/>
                <a:ea typeface="Calibri"/>
                <a:cs typeface="Calibri"/>
                <a:sym typeface="Calibri"/>
              </a:rPr>
              <a:t>thermoperception</a:t>
            </a:r>
            <a:r>
              <a:rPr lang="en-US" sz="1200" b="0" i="0" u="none" strike="noStrike" cap="none" baseline="0" dirty="0">
                <a:solidFill>
                  <a:schemeClr val="dk1"/>
                </a:solidFill>
                <a:latin typeface="Calibri"/>
                <a:ea typeface="Calibri"/>
                <a:cs typeface="Calibri"/>
                <a:sym typeface="Calibri"/>
              </a:rPr>
              <a:t> (vampire bats can perceive and navigate using infrared radiation, i.e. heat), and olfactory (smell) cues. </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Make the point: An organism's </a:t>
            </a:r>
            <a:r>
              <a:rPr lang="en-US" sz="1200" b="0" i="1" u="none" strike="noStrike" cap="none" baseline="0" dirty="0" err="1">
                <a:solidFill>
                  <a:schemeClr val="dk1"/>
                </a:solidFill>
                <a:latin typeface="Calibri"/>
                <a:ea typeface="Calibri"/>
                <a:cs typeface="Calibri"/>
                <a:sym typeface="Calibri"/>
              </a:rPr>
              <a:t>ümwelt</a:t>
            </a:r>
            <a:r>
              <a:rPr lang="en-US" sz="1200" b="0" u="none" strike="noStrike" cap="none" baseline="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a result of all its senses combined,</a:t>
            </a:r>
            <a:r>
              <a:rPr lang="en-US" sz="1200" b="0" i="0" u="none" strike="noStrike" cap="none" baseline="0" dirty="0">
                <a:solidFill>
                  <a:schemeClr val="dk1"/>
                </a:solidFill>
                <a:latin typeface="Calibri"/>
                <a:ea typeface="Calibri"/>
                <a:cs typeface="Calibri"/>
                <a:sym typeface="Calibri"/>
              </a:rPr>
              <a:t> is one of the main drivers of its behavior</a:t>
            </a:r>
            <a:r>
              <a:rPr lang="en-US" sz="1200" dirty="0">
                <a:solidFill>
                  <a:schemeClr val="dk1"/>
                </a:solidFill>
                <a:latin typeface="Calibri"/>
                <a:ea typeface="Calibri"/>
                <a:cs typeface="Calibri"/>
                <a:sym typeface="Calibri"/>
              </a:rPr>
              <a:t>.</a:t>
            </a:r>
            <a:r>
              <a:rPr lang="en-US" sz="1200" b="0" i="0" u="none" strike="noStrike" cap="none" baseline="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Take note -- t</a:t>
            </a:r>
            <a:r>
              <a:rPr lang="en-US" sz="1200" b="0" i="0" u="none" strike="noStrike" cap="none" baseline="0" dirty="0">
                <a:solidFill>
                  <a:schemeClr val="dk1"/>
                </a:solidFill>
                <a:latin typeface="Calibri"/>
                <a:ea typeface="Calibri"/>
                <a:cs typeface="Calibri"/>
                <a:sym typeface="Calibri"/>
              </a:rPr>
              <a:t>here are a lot of </a:t>
            </a:r>
            <a:r>
              <a:rPr lang="en-US" sz="1200" b="0" i="1" u="none" strike="noStrike" cap="none" baseline="0" dirty="0" err="1">
                <a:solidFill>
                  <a:schemeClr val="dk1"/>
                </a:solidFill>
                <a:latin typeface="Calibri"/>
                <a:ea typeface="Calibri"/>
                <a:cs typeface="Calibri"/>
                <a:sym typeface="Calibri"/>
              </a:rPr>
              <a:t>ümwelts</a:t>
            </a:r>
            <a:r>
              <a:rPr lang="en-US" sz="1200" b="0" i="0" u="none" strike="noStrike" cap="none" baseline="0" dirty="0">
                <a:solidFill>
                  <a:schemeClr val="dk1"/>
                </a:solidFill>
                <a:latin typeface="Calibri"/>
                <a:ea typeface="Calibri"/>
                <a:cs typeface="Calibri"/>
                <a:sym typeface="Calibri"/>
              </a:rPr>
              <a:t> out there that are different than ours as humans!</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Ask: Why might</a:t>
            </a:r>
            <a:r>
              <a:rPr lang="en-US" sz="1200" b="0" i="0" u="sng" strike="noStrike" cap="none" baseline="0" dirty="0">
                <a:solidFill>
                  <a:schemeClr val="dk1"/>
                </a:solidFill>
                <a:latin typeface="Calibri"/>
                <a:ea typeface="Calibri"/>
                <a:cs typeface="Calibri"/>
                <a:sym typeface="Calibri"/>
              </a:rPr>
              <a:t> ecologists</a:t>
            </a:r>
            <a:r>
              <a:rPr lang="en-US" sz="1200" b="0" i="0" u="none" strike="noStrike" cap="none" baseline="0" dirty="0">
                <a:solidFill>
                  <a:schemeClr val="dk1"/>
                </a:solidFill>
                <a:latin typeface="Calibri"/>
                <a:ea typeface="Calibri"/>
                <a:cs typeface="Calibri"/>
                <a:sym typeface="Calibri"/>
              </a:rPr>
              <a:t> need to understand the </a:t>
            </a:r>
            <a:r>
              <a:rPr lang="en-US" sz="1200" b="0" i="1" u="none" strike="noStrike" cap="none" baseline="0" dirty="0" err="1">
                <a:solidFill>
                  <a:schemeClr val="dk1"/>
                </a:solidFill>
                <a:latin typeface="Calibri"/>
                <a:ea typeface="Calibri"/>
                <a:cs typeface="Calibri"/>
                <a:sym typeface="Calibri"/>
              </a:rPr>
              <a:t>ümwelts</a:t>
            </a:r>
            <a:r>
              <a:rPr lang="en-US" sz="1200" b="0" i="0" u="none" strike="noStrike" cap="none" baseline="0" dirty="0">
                <a:solidFill>
                  <a:schemeClr val="dk1"/>
                </a:solidFill>
                <a:latin typeface="Calibri"/>
                <a:ea typeface="Calibri"/>
                <a:cs typeface="Calibri"/>
                <a:sym typeface="Calibri"/>
              </a:rPr>
              <a:t> of organisms, in particular how they might differ from the </a:t>
            </a:r>
            <a:r>
              <a:rPr lang="en-US" sz="1200" b="0" i="1" u="none" strike="noStrike" cap="none" baseline="0" dirty="0" err="1">
                <a:solidFill>
                  <a:schemeClr val="dk1"/>
                </a:solidFill>
                <a:latin typeface="Calibri"/>
                <a:ea typeface="Calibri"/>
                <a:cs typeface="Calibri"/>
                <a:sym typeface="Calibri"/>
              </a:rPr>
              <a:t>ümwelts</a:t>
            </a:r>
            <a:r>
              <a:rPr lang="en-US" sz="1200" b="0" i="0" u="none" strike="noStrike" cap="none" baseline="0" dirty="0">
                <a:solidFill>
                  <a:schemeClr val="dk1"/>
                </a:solidFill>
                <a:latin typeface="Calibri"/>
                <a:ea typeface="Calibri"/>
                <a:cs typeface="Calibri"/>
                <a:sym typeface="Calibri"/>
              </a:rPr>
              <a:t> of humans? Create a brainstorm of class responses.</a:t>
            </a:r>
          </a:p>
          <a:p>
            <a:pPr>
              <a:spcBef>
                <a:spcPts val="0"/>
              </a:spcBef>
              <a:buNone/>
            </a:pPr>
            <a:endParaRPr sz="1800" b="0" i="0" u="none" strike="noStrike" cap="none" baseline="0" dirty="0"/>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75696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 </a:t>
            </a:r>
            <a:r>
              <a:rPr lang="en-US" sz="1200" b="0" i="0" u="none" strike="noStrike" cap="none" baseline="0" dirty="0">
                <a:latin typeface="Calibri"/>
                <a:ea typeface="Calibri"/>
                <a:cs typeface="Calibri"/>
                <a:sym typeface="Calibri"/>
              </a:rPr>
              <a:t>This is a </a:t>
            </a:r>
            <a:r>
              <a:rPr lang="en-US" sz="1200" dirty="0">
                <a:solidFill>
                  <a:schemeClr val="dk1"/>
                </a:solidFill>
                <a:latin typeface="Calibri"/>
                <a:ea typeface="Calibri"/>
                <a:cs typeface="Calibri"/>
                <a:sym typeface="Calibri"/>
              </a:rPr>
              <a:t>diagram</a:t>
            </a:r>
            <a:r>
              <a:rPr lang="en-US" sz="1200" b="0" i="0" u="none" strike="noStrike" cap="none" baseline="0" dirty="0">
                <a:solidFill>
                  <a:schemeClr val="dk1"/>
                </a:solidFill>
                <a:latin typeface="Calibri"/>
                <a:ea typeface="Calibri"/>
                <a:cs typeface="Calibri"/>
                <a:sym typeface="Calibri"/>
              </a:rPr>
              <a:t> from a </a:t>
            </a:r>
            <a:r>
              <a:rPr lang="en-US" sz="1200" b="0" i="0" u="none" strike="noStrike" cap="none" baseline="0" dirty="0" err="1">
                <a:solidFill>
                  <a:schemeClr val="dk1"/>
                </a:solidFill>
                <a:latin typeface="Calibri"/>
                <a:ea typeface="Calibri"/>
                <a:cs typeface="Calibri"/>
                <a:sym typeface="Calibri"/>
              </a:rPr>
              <a:t>roly</a:t>
            </a:r>
            <a:r>
              <a:rPr lang="en-US" sz="1200" b="0" i="0" u="none" strike="noStrike" cap="none" baseline="0" dirty="0">
                <a:solidFill>
                  <a:schemeClr val="dk1"/>
                </a:solidFill>
                <a:latin typeface="Calibri"/>
                <a:ea typeface="Calibri"/>
                <a:cs typeface="Calibri"/>
                <a:sym typeface="Calibri"/>
              </a:rPr>
              <a:t> poly classroom experiment (which "habitats" do they prefer?) in which students decided to use colored blocks as treatments in each habitat (would the bugs prefer a particular color?).</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Explain: It turns out that anything involving color, although it may seem like a logical way to differentiate habitats because they look pretty different to us humans, is not useful in the context of </a:t>
            </a:r>
            <a:r>
              <a:rPr lang="en-US" sz="1200" b="0" i="0" u="none" strike="noStrike" cap="none" baseline="0" dirty="0" err="1">
                <a:solidFill>
                  <a:schemeClr val="dk1"/>
                </a:solidFill>
                <a:latin typeface="Calibri"/>
                <a:ea typeface="Calibri"/>
                <a:cs typeface="Calibri"/>
                <a:sym typeface="Calibri"/>
              </a:rPr>
              <a:t>roly</a:t>
            </a:r>
            <a:r>
              <a:rPr lang="en-US" sz="1200" b="0" i="0" u="none" strike="noStrike" cap="none" baseline="0" dirty="0">
                <a:solidFill>
                  <a:schemeClr val="dk1"/>
                </a:solidFill>
                <a:latin typeface="Calibri"/>
                <a:ea typeface="Calibri"/>
                <a:cs typeface="Calibri"/>
                <a:sym typeface="Calibri"/>
              </a:rPr>
              <a:t> poly pill bugs, because these bugs are colorblind</a:t>
            </a:r>
          </a:p>
          <a:p>
            <a:pPr>
              <a:spcBef>
                <a:spcPts val="0"/>
              </a:spcBef>
              <a:buNone/>
            </a:pPr>
            <a:endParaRPr sz="1200" b="0" i="0" u="none" strike="noStrike" cap="none" baseline="0" dirty="0">
              <a:solidFill>
                <a:schemeClr val="dk1"/>
              </a:solidFill>
              <a:latin typeface="Calibri"/>
              <a:ea typeface="Calibri"/>
              <a:cs typeface="Calibri"/>
              <a:sym typeface="Calibri"/>
            </a:endParaRPr>
          </a:p>
          <a:p>
            <a:pPr>
              <a:spcBef>
                <a:spcPts val="0"/>
              </a:spcBef>
              <a:buNone/>
            </a:pPr>
            <a:r>
              <a:rPr lang="en-US" sz="1200" b="0" i="0" u="none" strike="noStrike" cap="none" baseline="0" dirty="0">
                <a:solidFill>
                  <a:schemeClr val="dk1"/>
                </a:solidFill>
                <a:latin typeface="Calibri"/>
                <a:ea typeface="Calibri"/>
                <a:cs typeface="Calibri"/>
                <a:sym typeface="Calibri"/>
              </a:rPr>
              <a:t>Make the point: ecologists need to consider the </a:t>
            </a:r>
            <a:r>
              <a:rPr lang="en-US" sz="1200" b="0" i="1" u="none" strike="noStrike" cap="none" baseline="0" dirty="0" err="1">
                <a:solidFill>
                  <a:schemeClr val="dk1"/>
                </a:solidFill>
                <a:latin typeface="Calibri"/>
                <a:ea typeface="Calibri"/>
                <a:cs typeface="Calibri"/>
                <a:sym typeface="Calibri"/>
              </a:rPr>
              <a:t>ümwelts</a:t>
            </a:r>
            <a:r>
              <a:rPr lang="en-US" sz="1200" b="0" i="0" u="none" strike="noStrike" cap="none" baseline="0" dirty="0">
                <a:solidFill>
                  <a:schemeClr val="dk1"/>
                </a:solidFill>
                <a:latin typeface="Calibri"/>
                <a:ea typeface="Calibri"/>
                <a:cs typeface="Calibri"/>
                <a:sym typeface="Calibri"/>
              </a:rPr>
              <a:t> of organisms in order to ask good scientific questions about them.</a:t>
            </a:r>
          </a:p>
          <a:p>
            <a:pPr>
              <a:spcBef>
                <a:spcPts val="0"/>
              </a:spcBef>
              <a:buNone/>
            </a:pPr>
            <a:endParaRPr sz="1800" b="0" i="0" u="none" strike="noStrike" cap="none" baseline="0" dirty="0"/>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81870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t>Teacher </a:t>
            </a:r>
            <a:r>
              <a:rPr lang="en-US" sz="1800" b="0" i="0" u="none" strike="noStrike" cap="none" baseline="0" dirty="0" smtClean="0"/>
              <a:t>Notes: </a:t>
            </a:r>
            <a:r>
              <a:rPr lang="en-US" sz="1200" b="0" i="0" u="none" strike="noStrike" cap="none" baseline="0" dirty="0">
                <a:latin typeface="Calibri"/>
                <a:ea typeface="Calibri"/>
                <a:cs typeface="Calibri"/>
                <a:sym typeface="Calibri"/>
              </a:rPr>
              <a:t>This slide introduces themes that students will be working with for the remainder of Part 2 and on into Part 3. Get the class active by having them consider these questions as a think-pair-share, and then contribute responses to a class brainstorm.</a:t>
            </a:r>
          </a:p>
          <a:p>
            <a:pPr>
              <a:spcBef>
                <a:spcPts val="0"/>
              </a:spcBef>
              <a:buNone/>
            </a:pPr>
            <a:endParaRPr sz="1200" b="0" i="0" u="none" strike="noStrike" cap="none" baseline="0" dirty="0">
              <a:latin typeface="Calibri"/>
              <a:ea typeface="Calibri"/>
              <a:cs typeface="Calibri"/>
              <a:sym typeface="Calibri"/>
            </a:endParaRPr>
          </a:p>
          <a:p>
            <a:pPr>
              <a:spcBef>
                <a:spcPts val="0"/>
              </a:spcBef>
              <a:buNone/>
            </a:pPr>
            <a:r>
              <a:rPr lang="en-US" sz="1200" b="0" i="0" u="none" strike="noStrike" cap="none" baseline="0" dirty="0">
                <a:latin typeface="Calibri"/>
                <a:ea typeface="Calibri"/>
                <a:cs typeface="Calibri"/>
                <a:sym typeface="Calibri"/>
              </a:rPr>
              <a:t>Suggested line: Now that we have talked about why </a:t>
            </a:r>
            <a:r>
              <a:rPr lang="en-US" sz="1200" b="0" i="0" u="sng" strike="noStrike" cap="none" baseline="0" dirty="0">
                <a:latin typeface="Calibri"/>
                <a:ea typeface="Calibri"/>
                <a:cs typeface="Calibri"/>
                <a:sym typeface="Calibri"/>
              </a:rPr>
              <a:t>scientists</a:t>
            </a:r>
            <a:r>
              <a:rPr lang="en-US" sz="1200" b="0" i="0" u="none" strike="noStrike" cap="none" baseline="0" dirty="0">
                <a:latin typeface="Calibri"/>
                <a:ea typeface="Calibri"/>
                <a:cs typeface="Calibri"/>
                <a:sym typeface="Calibri"/>
              </a:rPr>
              <a:t> need to understand </a:t>
            </a:r>
            <a:r>
              <a:rPr lang="en-US" sz="1200" b="0" i="1" u="none" strike="noStrike" cap="none" baseline="0" dirty="0" err="1">
                <a:latin typeface="Calibri"/>
                <a:ea typeface="Calibri"/>
                <a:cs typeface="Calibri"/>
                <a:sym typeface="Calibri"/>
              </a:rPr>
              <a:t>ümwelts</a:t>
            </a:r>
            <a:r>
              <a:rPr lang="en-US" sz="1200" b="0" i="0" u="none" strike="noStrike" cap="none" baseline="0" dirty="0">
                <a:latin typeface="Calibri"/>
                <a:ea typeface="Calibri"/>
                <a:cs typeface="Calibri"/>
                <a:sym typeface="Calibri"/>
              </a:rPr>
              <a:t> for their research, let’s take a minute to think about… (first question above).</a:t>
            </a: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69424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andalucianguides.blogspot.com/2010_06_01_archive.html" TargetMode="External"/><Relationship Id="rId4" Type="http://schemas.openxmlformats.org/officeDocument/2006/relationships/hyperlink" Target="http://www.alexanderwild.com/Ants/Natural-History/Communication/i-2PDvbq7/A" TargetMode="External"/><Relationship Id="rId5" Type="http://schemas.openxmlformats.org/officeDocument/2006/relationships/hyperlink" Target="http://science.jrank.org/pages/450/Ants-Communication.html" TargetMode="External"/><Relationship Id="rId6" Type="http://schemas.openxmlformats.org/officeDocument/2006/relationships/hyperlink" Target="https://www.sciencenews.org/article/pit-vipers-night-vision-explained" TargetMode="External"/><Relationship Id="rId7" Type="http://schemas.openxmlformats.org/officeDocument/2006/relationships/hyperlink" Target="http://commons.wikimedia.org/wiki/File:Malabar_pit_viper_silent_valley.jpg" TargetMode="External"/><Relationship Id="rId1" Type="http://schemas.openxmlformats.org/officeDocument/2006/relationships/slideLayout" Target="../slideLayouts/slideLayout2.xml"/><Relationship Id="rId2" Type="http://schemas.openxmlformats.org/officeDocument/2006/relationships/hyperlink" Target="http://www.moremesa.org/wordpress/raptor-vis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alto-marketing.com/2013/09/20/the-biological-compass/" TargetMode="External"/><Relationship Id="rId4" Type="http://schemas.openxmlformats.org/officeDocument/2006/relationships/hyperlink" Target="http://en.wikipedia.org/wiki/Homing_pigeon" TargetMode="External"/><Relationship Id="rId5" Type="http://schemas.openxmlformats.org/officeDocument/2006/relationships/hyperlink" Target="http://en.wikipedia.org/wiki/Magnetoception" TargetMode="External"/><Relationship Id="rId6" Type="http://schemas.openxmlformats.org/officeDocument/2006/relationships/hyperlink" Target="http://deserthighlandspr.com/wp-content/uploads/2013/02/Visible-spectrum.jpg" TargetMode="External"/><Relationship Id="rId7" Type="http://schemas.openxmlformats.org/officeDocument/2006/relationships/hyperlink" Target="http://ppu-s2-0910.blogspot.com/2009/08/how-insects-see.html" TargetMode="External"/><Relationship Id="rId8" Type="http://schemas.openxmlformats.org/officeDocument/2006/relationships/hyperlink" Target="http://www.newscientist.com/article/dn10810-unleash-your-inner-bloodhound--start-sniffing.html%23.U1Ig_VfesTA" TargetMode="External"/><Relationship Id="rId9" Type="http://schemas.openxmlformats.org/officeDocument/2006/relationships/hyperlink" Target="http://askabiologist.asu.edu/echolocation"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hyperlink" Target="http://www.batlab.umd.edu/project/melproject.html" TargetMode="External"/><Relationship Id="rId4" Type="http://schemas.openxmlformats.org/officeDocument/2006/relationships/hyperlink" Target="http://www2.sluh.org/bioweb/apbio/labs/apl11.htm" TargetMode="External"/><Relationship Id="rId5" Type="http://schemas.openxmlformats.org/officeDocument/2006/relationships/hyperlink" Target="http://www.debordieuscute.org/photo-gallery/photo-gallery-3/" TargetMode="External"/><Relationship Id="rId6" Type="http://schemas.openxmlformats.org/officeDocument/2006/relationships/hyperlink" Target="http://www.greenbuildinglawupdate.com/2013/12/articles/codes-and-regulations/federal/first-ever-criminal-prosecution-for-deaths-of-birds-by-wind-turbine/" TargetMode="External"/><Relationship Id="rId7" Type="http://schemas.openxmlformats.org/officeDocument/2006/relationships/hyperlink" Target="http://www.offshorewind.biz/2013/08/09/experiment-in-norway-painting-wind-turbines-to-avoid-bird-collisions/" TargetMode="External"/><Relationship Id="rId8" Type="http://schemas.openxmlformats.org/officeDocument/2006/relationships/hyperlink" Target="http://users.humboldt.edu/joe/research.ht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hyperlink" Target="http://blogs.discovermagazine.com/notrocketscience/2010/11/02/how-bats-find-water-and-why-metal-confuses-them/" TargetMode="External"/><Relationship Id="rId4" Type="http://schemas.openxmlformats.org/officeDocument/2006/relationships/hyperlink" Target="http://en.wikipedia.org/wiki/Shearwater" TargetMode="External"/><Relationship Id="rId5" Type="http://schemas.openxmlformats.org/officeDocument/2006/relationships/hyperlink" Target="http://birdway.com.au/meliphagidae/lewins_honeyeater/source/lewins_honeyeater_35966.htm"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solidFill>
                  <a:schemeClr val="dk1"/>
                </a:solidFill>
                <a:latin typeface="Calibri"/>
                <a:ea typeface="Calibri"/>
                <a:cs typeface="Calibri"/>
                <a:sym typeface="Calibri"/>
              </a:rPr>
              <a:t>Sensory Ecology: </a:t>
            </a:r>
          </a:p>
          <a:p>
            <a:pPr marL="0" marR="0" lvl="0" indent="0" algn="ctr" rtl="0">
              <a:spcBef>
                <a:spcPts val="0"/>
              </a:spcBef>
              <a:buClr>
                <a:schemeClr val="dk1"/>
              </a:buClr>
              <a:buSzPct val="25000"/>
              <a:buFont typeface="Calibri"/>
              <a:buNone/>
            </a:pPr>
            <a:r>
              <a:rPr lang="en-US" sz="4400">
                <a:solidFill>
                  <a:schemeClr val="dk1"/>
                </a:solidFill>
                <a:latin typeface="Calibri"/>
                <a:ea typeface="Calibri"/>
                <a:cs typeface="Calibri"/>
                <a:sym typeface="Calibri"/>
              </a:rPr>
              <a:t>The </a:t>
            </a:r>
            <a:r>
              <a:rPr lang="en-US" sz="4400" b="0" i="1" u="none" strike="noStrike" cap="none" baseline="0">
                <a:solidFill>
                  <a:schemeClr val="dk1"/>
                </a:solidFill>
                <a:latin typeface="Calibri"/>
                <a:ea typeface="Calibri"/>
                <a:cs typeface="Calibri"/>
                <a:sym typeface="Calibri"/>
              </a:rPr>
              <a:t>Ümwelt</a:t>
            </a:r>
            <a:r>
              <a:rPr lang="en-US" sz="4400" i="1">
                <a:solidFill>
                  <a:schemeClr val="dk1"/>
                </a:solidFill>
                <a:latin typeface="Calibri"/>
                <a:ea typeface="Calibri"/>
                <a:cs typeface="Calibri"/>
                <a:sym typeface="Calibri"/>
              </a:rPr>
              <a:t> </a:t>
            </a:r>
            <a:r>
              <a:rPr lang="en-US" sz="4400">
                <a:solidFill>
                  <a:schemeClr val="dk1"/>
                </a:solidFill>
                <a:latin typeface="Calibri"/>
                <a:ea typeface="Calibri"/>
                <a:cs typeface="Calibri"/>
                <a:sym typeface="Calibri"/>
              </a:rPr>
              <a:t>Concept</a:t>
            </a:r>
          </a:p>
        </p:txBody>
      </p:sp>
      <p:pic>
        <p:nvPicPr>
          <p:cNvPr id="85" name="Shape 85"/>
          <p:cNvPicPr preferRelativeResize="0"/>
          <p:nvPr/>
        </p:nvPicPr>
        <p:blipFill>
          <a:blip r:embed="rId3">
            <a:alphaModFix/>
          </a:blip>
          <a:stretch>
            <a:fillRect/>
          </a:stretch>
        </p:blipFill>
        <p:spPr>
          <a:xfrm>
            <a:off x="228600" y="228587"/>
            <a:ext cx="3333750" cy="1000125"/>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a:picLocks noGrp="1"/>
          </p:cNvPicPr>
          <p:nvPr>
            <p:ph type="body" idx="1"/>
          </p:nvPr>
        </p:nvPicPr>
        <p:blipFill rotWithShape="1">
          <a:blip r:embed="rId3">
            <a:alphaModFix/>
          </a:blip>
          <a:srcRect/>
          <a:stretch/>
        </p:blipFill>
        <p:spPr>
          <a:xfrm>
            <a:off x="533400" y="533400"/>
            <a:ext cx="7968343" cy="4648199"/>
          </a:xfrm>
          <a:prstGeom prst="rect">
            <a:avLst/>
          </a:prstGeom>
          <a:noFill/>
          <a:ln>
            <a:noFill/>
          </a:ln>
        </p:spPr>
      </p:pic>
      <p:sp>
        <p:nvSpPr>
          <p:cNvPr id="143" name="Shape 143"/>
          <p:cNvSpPr txBox="1"/>
          <p:nvPr/>
        </p:nvSpPr>
        <p:spPr>
          <a:xfrm>
            <a:off x="555175" y="5300175"/>
            <a:ext cx="7924799" cy="12416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baseline="0">
                <a:solidFill>
                  <a:schemeClr val="dk1"/>
                </a:solidFill>
                <a:latin typeface="Calibri"/>
                <a:ea typeface="Calibri"/>
                <a:cs typeface="Calibri"/>
                <a:sym typeface="Calibri"/>
              </a:rPr>
              <a:t>Human-created pollution can be problematic for organisms because of how it is perceived</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baseline="0">
                <a:solidFill>
                  <a:schemeClr val="dk1"/>
                </a:solidFill>
                <a:latin typeface="Calibri"/>
                <a:ea typeface="Calibri"/>
                <a:cs typeface="Calibri"/>
                <a:sym typeface="Calibri"/>
              </a:rPr>
              <a:t>Renewable Energy… and Birds</a:t>
            </a:r>
          </a:p>
        </p:txBody>
      </p:sp>
      <p:pic>
        <p:nvPicPr>
          <p:cNvPr id="150" name="Shape 150"/>
          <p:cNvPicPr preferRelativeResize="0">
            <a:picLocks noGrp="1"/>
          </p:cNvPicPr>
          <p:nvPr>
            <p:ph type="body" idx="1"/>
          </p:nvPr>
        </p:nvPicPr>
        <p:blipFill rotWithShape="1">
          <a:blip r:embed="rId3">
            <a:alphaModFix/>
          </a:blip>
          <a:srcRect/>
          <a:stretch/>
        </p:blipFill>
        <p:spPr>
          <a:xfrm>
            <a:off x="2514600" y="1295400"/>
            <a:ext cx="4419599" cy="4419599"/>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Taking </a:t>
            </a:r>
            <a:r>
              <a:rPr lang="en-US" sz="4400" b="0" i="1" u="none" strike="noStrike" cap="none" baseline="0">
                <a:solidFill>
                  <a:schemeClr val="dk1"/>
                </a:solidFill>
                <a:latin typeface="Calibri"/>
                <a:ea typeface="Calibri"/>
                <a:cs typeface="Calibri"/>
                <a:sym typeface="Calibri"/>
              </a:rPr>
              <a:t>Ümwelt</a:t>
            </a:r>
            <a:r>
              <a:rPr lang="en-US" sz="4400" b="0" i="0" u="none" strike="noStrike" cap="none" baseline="0">
                <a:solidFill>
                  <a:schemeClr val="dk1"/>
                </a:solidFill>
                <a:latin typeface="Calibri"/>
                <a:ea typeface="Calibri"/>
                <a:cs typeface="Calibri"/>
                <a:sym typeface="Calibri"/>
              </a:rPr>
              <a:t> into Account</a:t>
            </a:r>
          </a:p>
        </p:txBody>
      </p:sp>
      <p:pic>
        <p:nvPicPr>
          <p:cNvPr id="157" name="Shape 157"/>
          <p:cNvPicPr preferRelativeResize="0">
            <a:picLocks noGrp="1"/>
          </p:cNvPicPr>
          <p:nvPr>
            <p:ph type="body" idx="1"/>
          </p:nvPr>
        </p:nvPicPr>
        <p:blipFill rotWithShape="1">
          <a:blip r:embed="rId3">
            <a:alphaModFix/>
          </a:blip>
          <a:srcRect/>
          <a:stretch/>
        </p:blipFill>
        <p:spPr>
          <a:xfrm>
            <a:off x="1169104" y="1600200"/>
            <a:ext cx="6805789" cy="4525963"/>
          </a:xfrm>
          <a:prstGeom prst="rect">
            <a:avLst/>
          </a:prstGeom>
          <a:noFill/>
          <a:ln w="12700" cap="flat">
            <a:solidFill>
              <a:schemeClr val="dk1"/>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50"/>
            <a:ext cx="50141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solidFill>
                  <a:schemeClr val="dk1"/>
                </a:solidFill>
                <a:latin typeface="Calibri"/>
                <a:ea typeface="Calibri"/>
                <a:cs typeface="Calibri"/>
                <a:sym typeface="Calibri"/>
              </a:rPr>
              <a:t>Now You Try!</a:t>
            </a:r>
          </a:p>
        </p:txBody>
      </p:sp>
      <p:sp>
        <p:nvSpPr>
          <p:cNvPr id="164" name="Shape 164"/>
          <p:cNvSpPr txBox="1">
            <a:spLocks noGrp="1"/>
          </p:cNvSpPr>
          <p:nvPr>
            <p:ph type="body" idx="1"/>
          </p:nvPr>
        </p:nvSpPr>
        <p:spPr>
          <a:xfrm>
            <a:off x="457200" y="1417650"/>
            <a:ext cx="5906699" cy="5203200"/>
          </a:xfrm>
          <a:prstGeom prst="rect">
            <a:avLst/>
          </a:prstGeom>
          <a:noFill/>
          <a:ln>
            <a:noFill/>
          </a:ln>
        </p:spPr>
        <p:txBody>
          <a:bodyPr lIns="91425" tIns="45700" rIns="91425" bIns="45700" anchor="t" anchorCtr="0">
            <a:noAutofit/>
          </a:bodyPr>
          <a:lstStyle/>
          <a:p>
            <a:pPr marL="0" marR="0" indent="0" algn="l" rtl="0">
              <a:spcBef>
                <a:spcPts val="0"/>
              </a:spcBef>
              <a:buNone/>
            </a:pPr>
            <a:r>
              <a:rPr lang="en-US" sz="3000" u="sng">
                <a:solidFill>
                  <a:schemeClr val="dk1"/>
                </a:solidFill>
                <a:latin typeface="Calibri"/>
                <a:ea typeface="Calibri"/>
                <a:cs typeface="Calibri"/>
                <a:sym typeface="Calibri"/>
              </a:rPr>
              <a:t>Mystery Scenarios Activity:</a:t>
            </a:r>
          </a:p>
          <a:p>
            <a:pPr marL="457200" marR="0" lvl="0" indent="-419100" algn="l" rtl="0">
              <a:spcBef>
                <a:spcPts val="0"/>
              </a:spcBef>
              <a:buClr>
                <a:schemeClr val="dk1"/>
              </a:buClr>
              <a:buSzPct val="100000"/>
              <a:buFont typeface="Calibri"/>
              <a:buChar char="•"/>
            </a:pPr>
            <a:r>
              <a:rPr lang="en-US" sz="3000">
                <a:solidFill>
                  <a:schemeClr val="dk1"/>
                </a:solidFill>
                <a:latin typeface="Calibri"/>
                <a:ea typeface="Calibri"/>
                <a:cs typeface="Calibri"/>
                <a:sym typeface="Calibri"/>
              </a:rPr>
              <a:t>In groups, read through the scenario provided and the follow-up questions</a:t>
            </a:r>
          </a:p>
          <a:p>
            <a:pPr marL="0" marR="0" lvl="0" indent="0" algn="l" rtl="0">
              <a:spcBef>
                <a:spcPts val="0"/>
              </a:spcBef>
              <a:buNone/>
            </a:pPr>
            <a:endParaRPr sz="3000">
              <a:solidFill>
                <a:schemeClr val="dk1"/>
              </a:solidFill>
              <a:latin typeface="Calibri"/>
              <a:ea typeface="Calibri"/>
              <a:cs typeface="Calibri"/>
              <a:sym typeface="Calibri"/>
            </a:endParaRPr>
          </a:p>
          <a:p>
            <a:pPr marL="457200" marR="0" lvl="0" indent="-419100" algn="l" rtl="0">
              <a:spcBef>
                <a:spcPts val="0"/>
              </a:spcBef>
              <a:buClr>
                <a:schemeClr val="dk1"/>
              </a:buClr>
              <a:buSzPct val="100000"/>
              <a:buFont typeface="Calibri"/>
              <a:buChar char="•"/>
            </a:pPr>
            <a:r>
              <a:rPr lang="en-US" sz="3000">
                <a:solidFill>
                  <a:schemeClr val="dk1"/>
                </a:solidFill>
                <a:latin typeface="Calibri"/>
                <a:ea typeface="Calibri"/>
                <a:cs typeface="Calibri"/>
                <a:sym typeface="Calibri"/>
              </a:rPr>
              <a:t>Brainstorm answers to the questions</a:t>
            </a:r>
          </a:p>
          <a:p>
            <a:pPr marL="0" marR="0" lvl="0" indent="0" algn="l" rtl="0">
              <a:spcBef>
                <a:spcPts val="0"/>
              </a:spcBef>
              <a:buNone/>
            </a:pPr>
            <a:endParaRPr sz="3000">
              <a:solidFill>
                <a:schemeClr val="dk1"/>
              </a:solidFill>
              <a:latin typeface="Calibri"/>
              <a:ea typeface="Calibri"/>
              <a:cs typeface="Calibri"/>
              <a:sym typeface="Calibri"/>
            </a:endParaRPr>
          </a:p>
          <a:p>
            <a:pPr marL="457200" marR="0" lvl="0" indent="-419100" algn="l" rtl="0">
              <a:spcBef>
                <a:spcPts val="0"/>
              </a:spcBef>
              <a:buClr>
                <a:schemeClr val="dk1"/>
              </a:buClr>
              <a:buSzPct val="100000"/>
              <a:buFont typeface="Calibri"/>
              <a:buChar char="•"/>
            </a:pPr>
            <a:r>
              <a:rPr lang="en-US" sz="3000">
                <a:solidFill>
                  <a:schemeClr val="dk1"/>
                </a:solidFill>
                <a:latin typeface="Calibri"/>
                <a:ea typeface="Calibri"/>
                <a:cs typeface="Calibri"/>
                <a:sym typeface="Calibri"/>
              </a:rPr>
              <a:t>Be prepared to share your thoughts with the class!</a:t>
            </a:r>
          </a:p>
        </p:txBody>
      </p:sp>
      <p:pic>
        <p:nvPicPr>
          <p:cNvPr id="165" name="Shape 165"/>
          <p:cNvPicPr preferRelativeResize="0"/>
          <p:nvPr/>
        </p:nvPicPr>
        <p:blipFill>
          <a:blip r:embed="rId3">
            <a:alphaModFix/>
          </a:blip>
          <a:stretch>
            <a:fillRect/>
          </a:stretch>
        </p:blipFill>
        <p:spPr>
          <a:xfrm>
            <a:off x="6242900" y="2264274"/>
            <a:ext cx="2090950" cy="2029674"/>
          </a:xfrm>
          <a:prstGeom prst="rect">
            <a:avLst/>
          </a:prstGeom>
          <a:noFill/>
          <a:ln w="19050" cap="flat">
            <a:solidFill>
              <a:srgbClr val="000000"/>
            </a:solidFill>
            <a:prstDash val="solid"/>
            <a:round/>
            <a:headEnd type="none" w="med" len="med"/>
            <a:tailEnd type="none" w="med" len="med"/>
          </a:ln>
        </p:spPr>
      </p:pic>
      <p:pic>
        <p:nvPicPr>
          <p:cNvPr id="166" name="Shape 166"/>
          <p:cNvPicPr preferRelativeResize="0"/>
          <p:nvPr/>
        </p:nvPicPr>
        <p:blipFill>
          <a:blip r:embed="rId4">
            <a:alphaModFix/>
          </a:blip>
          <a:stretch>
            <a:fillRect/>
          </a:stretch>
        </p:blipFill>
        <p:spPr>
          <a:xfrm>
            <a:off x="6093425" y="512200"/>
            <a:ext cx="2389900" cy="1593273"/>
          </a:xfrm>
          <a:prstGeom prst="rect">
            <a:avLst/>
          </a:prstGeom>
          <a:noFill/>
          <a:ln>
            <a:noFill/>
          </a:ln>
        </p:spPr>
      </p:pic>
      <p:pic>
        <p:nvPicPr>
          <p:cNvPr id="167" name="Shape 167"/>
          <p:cNvPicPr preferRelativeResize="0"/>
          <p:nvPr/>
        </p:nvPicPr>
        <p:blipFill>
          <a:blip r:embed="rId5">
            <a:alphaModFix/>
          </a:blip>
          <a:stretch>
            <a:fillRect/>
          </a:stretch>
        </p:blipFill>
        <p:spPr>
          <a:xfrm>
            <a:off x="6014336" y="4546425"/>
            <a:ext cx="2548075" cy="1911044"/>
          </a:xfrm>
          <a:prstGeom prst="rect">
            <a:avLst/>
          </a:prstGeom>
          <a:noFill/>
          <a:ln w="19050" cap="flat">
            <a:solidFill>
              <a:srgbClr val="000000"/>
            </a:solidFill>
            <a:prstDash val="solid"/>
            <a:round/>
            <a:headEnd type="none" w="med" len="med"/>
            <a:tailEnd type="none" w="med" len="me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203200" indent="0">
              <a:buNone/>
            </a:pPr>
            <a:r>
              <a:rPr lang="en-US" sz="3200" b="1" dirty="0" smtClean="0"/>
              <a:t>Authors</a:t>
            </a:r>
            <a:r>
              <a:rPr lang="en-US" sz="3200" dirty="0" smtClean="0"/>
              <a:t>: Megan Mayo and Jan Ng</a:t>
            </a:r>
            <a:endParaRPr lang="en-US" sz="3200" dirty="0"/>
          </a:p>
          <a:p>
            <a:pPr marL="203200" indent="0">
              <a:buNone/>
            </a:pPr>
            <a:r>
              <a:rPr lang="en-US" sz="2400" dirty="0" smtClean="0"/>
              <a:t> </a:t>
            </a:r>
            <a:r>
              <a:rPr lang="en-US" sz="2400" i="1" dirty="0"/>
              <a:t>Graduate students </a:t>
            </a:r>
            <a:r>
              <a:rPr lang="en-US" sz="2400" i="1" dirty="0" smtClean="0"/>
              <a:t>at the </a:t>
            </a:r>
            <a:r>
              <a:rPr lang="en-US" sz="2400" i="1" dirty="0"/>
              <a:t>University of California, </a:t>
            </a:r>
            <a:r>
              <a:rPr lang="en-US" sz="2400" i="1" dirty="0" smtClean="0"/>
              <a:t>Davis</a:t>
            </a:r>
          </a:p>
          <a:p>
            <a:pPr marL="203200" indent="0">
              <a:buNone/>
            </a:pPr>
            <a:r>
              <a:rPr lang="en-US" sz="2400" i="1" dirty="0" smtClean="0"/>
              <a:t> </a:t>
            </a:r>
            <a:endParaRPr lang="en-US" sz="3200" b="1" dirty="0" smtClean="0"/>
          </a:p>
          <a:p>
            <a:r>
              <a:rPr lang="en-US" sz="3200" b="1" dirty="0" smtClean="0"/>
              <a:t>Acknowledgments: </a:t>
            </a:r>
            <a:r>
              <a:rPr lang="en-US" sz="2400" i="1" dirty="0"/>
              <a:t>This material is produced in conjunction with the Bodega Marine Laboratory, </a:t>
            </a:r>
            <a:r>
              <a:rPr lang="en-US" sz="2400" i="1" dirty="0" smtClean="0"/>
              <a:t>the University </a:t>
            </a:r>
            <a:r>
              <a:rPr lang="en-US" sz="2400" i="1" dirty="0"/>
              <a:t>of California Davis, and the NSF Graduate K-12 CAMEOS program. The </a:t>
            </a:r>
            <a:r>
              <a:rPr lang="en-US" sz="2400" i="1" dirty="0" smtClean="0"/>
              <a:t>National </a:t>
            </a:r>
            <a:r>
              <a:rPr lang="en-US" sz="2400" i="1" dirty="0"/>
              <a:t>Science Foundation (grant no. DGE-0841297 to Susan Williams and </a:t>
            </a:r>
            <a:r>
              <a:rPr lang="en-US" sz="2400" i="1" dirty="0" smtClean="0"/>
              <a:t>Bertram </a:t>
            </a:r>
            <a:r>
              <a:rPr lang="en-US" sz="2400" i="1" dirty="0" err="1" smtClean="0"/>
              <a:t>Ludaescher</a:t>
            </a:r>
            <a:r>
              <a:rPr lang="en-US" sz="2400" i="1" dirty="0"/>
              <a:t>) supported this work. Additionally, the authors would like to thank </a:t>
            </a:r>
            <a:r>
              <a:rPr lang="en-US" sz="2400" i="1" dirty="0" smtClean="0"/>
              <a:t>Susan Williams</a:t>
            </a:r>
            <a:r>
              <a:rPr lang="en-US" sz="2400" i="1" dirty="0"/>
              <a:t>, Jessica Bean, and Casey Peters.</a:t>
            </a:r>
          </a:p>
          <a:p>
            <a:endParaRPr lang="en-US" dirty="0"/>
          </a:p>
        </p:txBody>
      </p:sp>
      <p:pic>
        <p:nvPicPr>
          <p:cNvPr id="4" name="Shape 85"/>
          <p:cNvPicPr preferRelativeResize="0"/>
          <p:nvPr/>
        </p:nvPicPr>
        <p:blipFill>
          <a:blip r:embed="rId2">
            <a:alphaModFix/>
          </a:blip>
          <a:stretch>
            <a:fillRect/>
          </a:stretch>
        </p:blipFill>
        <p:spPr>
          <a:xfrm>
            <a:off x="228600" y="228587"/>
            <a:ext cx="3333750" cy="1000125"/>
          </a:xfrm>
          <a:prstGeom prst="rect">
            <a:avLst/>
          </a:prstGeom>
          <a:noFill/>
          <a:ln>
            <a:noFill/>
          </a:ln>
        </p:spPr>
      </p:pic>
      <p:cxnSp>
        <p:nvCxnSpPr>
          <p:cNvPr id="6" name="Straight Connector 5"/>
          <p:cNvCxnSpPr/>
          <p:nvPr/>
        </p:nvCxnSpPr>
        <p:spPr>
          <a:xfrm>
            <a:off x="1981200" y="2971800"/>
            <a:ext cx="50292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54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7"/>
          </a:xfrm>
        </p:spPr>
        <p:txBody>
          <a:bodyPr/>
          <a:lstStyle/>
          <a:p>
            <a:r>
              <a:rPr lang="en-US" sz="3950" dirty="0" smtClean="0">
                <a:latin typeface="Calibri" panose="020F0502020204030204" pitchFamily="34" charset="0"/>
              </a:rPr>
              <a:t>References</a:t>
            </a:r>
            <a:endParaRPr lang="en-US" sz="3950" dirty="0">
              <a:latin typeface="Calibri" panose="020F0502020204030204" pitchFamily="34" charset="0"/>
            </a:endParaRPr>
          </a:p>
        </p:txBody>
      </p:sp>
      <p:sp>
        <p:nvSpPr>
          <p:cNvPr id="3" name="Text Placeholder 2"/>
          <p:cNvSpPr>
            <a:spLocks noGrp="1"/>
          </p:cNvSpPr>
          <p:nvPr>
            <p:ph type="body" idx="1"/>
          </p:nvPr>
        </p:nvSpPr>
        <p:spPr>
          <a:xfrm>
            <a:off x="457200" y="914400"/>
            <a:ext cx="8229600" cy="5638800"/>
          </a:xfrm>
        </p:spPr>
        <p:txBody>
          <a:bodyPr/>
          <a:lstStyle/>
          <a:p>
            <a:r>
              <a:rPr lang="en-US" sz="1600" i="1" dirty="0" smtClean="0">
                <a:latin typeface="Calibri" panose="020F0502020204030204" pitchFamily="34" charset="0"/>
              </a:rPr>
              <a:t>    Image: vole scent marks in UV, accessed on 21 August 2014</a:t>
            </a:r>
          </a:p>
          <a:p>
            <a:pPr marL="203200" indent="0">
              <a:buNone/>
            </a:pPr>
            <a:r>
              <a:rPr lang="en-US" sz="1600" i="1" dirty="0">
                <a:latin typeface="Calibri" panose="020F0502020204030204" pitchFamily="34" charset="0"/>
              </a:rPr>
              <a:t> </a:t>
            </a:r>
            <a:r>
              <a:rPr lang="en-US" sz="1600" i="1" dirty="0" smtClean="0">
                <a:latin typeface="Calibri" panose="020F0502020204030204" pitchFamily="34" charset="0"/>
              </a:rPr>
              <a:t>      </a:t>
            </a:r>
            <a:r>
              <a:rPr lang="en-US" sz="1600" dirty="0" smtClean="0">
                <a:latin typeface="Calibri" panose="020F0502020204030204" pitchFamily="34" charset="0"/>
                <a:hlinkClick r:id="rId2"/>
              </a:rPr>
              <a:t>http</a:t>
            </a:r>
            <a:r>
              <a:rPr lang="en-US" sz="1600" dirty="0">
                <a:latin typeface="Calibri" panose="020F0502020204030204" pitchFamily="34" charset="0"/>
                <a:hlinkClick r:id="rId2"/>
              </a:rPr>
              <a:t>://www.moremesa.org/wordpress/raptor-vision</a:t>
            </a:r>
            <a:r>
              <a:rPr lang="en-US" sz="1600" dirty="0" smtClean="0">
                <a:latin typeface="Calibri" panose="020F0502020204030204" pitchFamily="34" charset="0"/>
                <a:hlinkClick r:id="rId2"/>
              </a:rPr>
              <a:t>/</a:t>
            </a:r>
            <a:endParaRPr lang="en-US" sz="1600" dirty="0" smtClean="0">
              <a:latin typeface="Calibri" panose="020F0502020204030204" pitchFamily="34" charset="0"/>
            </a:endParaRPr>
          </a:p>
          <a:p>
            <a:pPr marL="203200" indent="0">
              <a:buNone/>
            </a:pPr>
            <a:endParaRPr lang="en-US" sz="1600" dirty="0" smtClean="0">
              <a:latin typeface="Calibri" panose="020F0502020204030204" pitchFamily="34" charset="0"/>
            </a:endParaRPr>
          </a:p>
          <a:p>
            <a:r>
              <a:rPr lang="en-US" sz="1600" i="1" dirty="0">
                <a:latin typeface="Calibri" panose="020F0502020204030204" pitchFamily="34" charset="0"/>
              </a:rPr>
              <a:t> </a:t>
            </a:r>
            <a:r>
              <a:rPr lang="en-US" sz="1600" i="1" dirty="0" smtClean="0">
                <a:latin typeface="Calibri" panose="020F0502020204030204" pitchFamily="34" charset="0"/>
              </a:rPr>
              <a:t>   Image: black kite, accessed on 21 August 2014</a:t>
            </a:r>
          </a:p>
          <a:p>
            <a:pPr marL="203200" indent="0">
              <a:buNone/>
            </a:pPr>
            <a:r>
              <a:rPr lang="en-US" sz="1600" i="1" dirty="0">
                <a:latin typeface="Calibri" panose="020F0502020204030204" pitchFamily="34" charset="0"/>
              </a:rPr>
              <a:t> </a:t>
            </a:r>
            <a:r>
              <a:rPr lang="en-US" sz="1600" i="1" dirty="0" smtClean="0">
                <a:latin typeface="Calibri" panose="020F0502020204030204" pitchFamily="34" charset="0"/>
              </a:rPr>
              <a:t>     </a:t>
            </a:r>
            <a:r>
              <a:rPr lang="en-US" sz="1600" dirty="0" smtClean="0">
                <a:latin typeface="Calibri" panose="020F0502020204030204" pitchFamily="34" charset="0"/>
                <a:hlinkClick r:id="rId3"/>
              </a:rPr>
              <a:t>http</a:t>
            </a:r>
            <a:r>
              <a:rPr lang="en-US" sz="1600" dirty="0">
                <a:latin typeface="Calibri" panose="020F0502020204030204" pitchFamily="34" charset="0"/>
                <a:hlinkClick r:id="rId3"/>
              </a:rPr>
              <a:t>://andalucianguides.blogspot.com/</a:t>
            </a:r>
            <a:r>
              <a:rPr lang="en-US" sz="1600" dirty="0" smtClean="0">
                <a:latin typeface="Calibri" panose="020F0502020204030204" pitchFamily="34" charset="0"/>
                <a:hlinkClick r:id="rId3"/>
              </a:rPr>
              <a:t>2010_06_01_archive.html</a:t>
            </a:r>
            <a:endParaRPr lang="en-US" sz="1600" dirty="0" smtClean="0">
              <a:latin typeface="Calibri" panose="020F0502020204030204" pitchFamily="34" charset="0"/>
            </a:endParaRPr>
          </a:p>
          <a:p>
            <a:pPr marL="203200" indent="0">
              <a:buNone/>
            </a:pPr>
            <a:endParaRPr lang="en-US" sz="1600" dirty="0" smtClean="0">
              <a:latin typeface="Calibri" panose="020F0502020204030204" pitchFamily="34" charset="0"/>
            </a:endParaRPr>
          </a:p>
          <a:p>
            <a:r>
              <a:rPr lang="en-US" sz="1600" i="1" dirty="0">
                <a:latin typeface="Calibri" panose="020F0502020204030204" pitchFamily="34" charset="0"/>
              </a:rPr>
              <a:t> </a:t>
            </a:r>
            <a:r>
              <a:rPr lang="en-US" sz="1600" i="1" dirty="0" smtClean="0">
                <a:latin typeface="Calibri" panose="020F0502020204030204" pitchFamily="34" charset="0"/>
              </a:rPr>
              <a:t>    Image: 2 ants communicating, accessed 21 August 2014</a:t>
            </a:r>
          </a:p>
          <a:p>
            <a:pPr marL="203200" indent="0">
              <a:buNone/>
            </a:pPr>
            <a:r>
              <a:rPr lang="en-US" sz="1600" dirty="0">
                <a:latin typeface="Calibri" panose="020F0502020204030204" pitchFamily="34" charset="0"/>
              </a:rPr>
              <a:t>       </a:t>
            </a:r>
            <a:r>
              <a:rPr lang="en-US" sz="1600" dirty="0">
                <a:latin typeface="Calibri" panose="020F0502020204030204" pitchFamily="34" charset="0"/>
                <a:hlinkClick r:id="rId4"/>
              </a:rPr>
              <a:t>http://www.alexanderwild.com/Ants/Natural-History/Communication/i-2PDvbq7/</a:t>
            </a:r>
            <a:r>
              <a:rPr lang="en-US" sz="1600" dirty="0" smtClean="0">
                <a:latin typeface="Calibri" panose="020F0502020204030204" pitchFamily="34" charset="0"/>
                <a:hlinkClick r:id="rId4"/>
              </a:rPr>
              <a:t>A</a:t>
            </a:r>
            <a:endParaRPr lang="en-US" sz="1600" dirty="0" smtClean="0">
              <a:latin typeface="Calibri" panose="020F0502020204030204" pitchFamily="34" charset="0"/>
            </a:endParaRPr>
          </a:p>
          <a:p>
            <a:pPr marL="203200" indent="0">
              <a:buNone/>
            </a:pPr>
            <a:endParaRPr lang="en-US" sz="1600" dirty="0" smtClean="0">
              <a:latin typeface="Calibri" panose="020F0502020204030204" pitchFamily="34" charset="0"/>
            </a:endParaRPr>
          </a:p>
          <a:p>
            <a:r>
              <a:rPr lang="en-US" sz="1600" i="1" dirty="0">
                <a:latin typeface="Calibri" panose="020F0502020204030204" pitchFamily="34" charset="0"/>
              </a:rPr>
              <a:t> </a:t>
            </a:r>
            <a:r>
              <a:rPr lang="en-US" sz="1600" i="1" dirty="0" smtClean="0">
                <a:latin typeface="Calibri" panose="020F0502020204030204" pitchFamily="34" charset="0"/>
              </a:rPr>
              <a:t>    Information: ants using chemoreception (Teacher’s Notes), accessed 21 August 2014</a:t>
            </a:r>
          </a:p>
          <a:p>
            <a:pPr marL="203200" indent="0">
              <a:buNone/>
            </a:pPr>
            <a:r>
              <a:rPr lang="en-US" sz="1600" dirty="0">
                <a:latin typeface="Calibri" panose="020F0502020204030204" pitchFamily="34" charset="0"/>
              </a:rPr>
              <a:t>       </a:t>
            </a:r>
            <a:r>
              <a:rPr lang="en-US" sz="1600" dirty="0">
                <a:latin typeface="Calibri" panose="020F0502020204030204" pitchFamily="34" charset="0"/>
                <a:hlinkClick r:id="rId5"/>
              </a:rPr>
              <a:t>http://science.jrank.org/pages/450/Ants-</a:t>
            </a:r>
            <a:r>
              <a:rPr lang="en-US" sz="1600" dirty="0" smtClean="0">
                <a:latin typeface="Calibri" panose="020F0502020204030204" pitchFamily="34" charset="0"/>
                <a:hlinkClick r:id="rId5"/>
              </a:rPr>
              <a:t>Communication.html</a:t>
            </a:r>
            <a:endParaRPr lang="en-US" sz="1600" dirty="0" smtClean="0">
              <a:latin typeface="Calibri" panose="020F0502020204030204" pitchFamily="34" charset="0"/>
            </a:endParaRPr>
          </a:p>
          <a:p>
            <a:pPr marL="203200" indent="0">
              <a:buNone/>
            </a:pPr>
            <a:endParaRPr lang="en-US" sz="1600" dirty="0" smtClean="0">
              <a:latin typeface="Calibri" panose="020F0502020204030204" pitchFamily="34" charset="0"/>
            </a:endParaRPr>
          </a:p>
          <a:p>
            <a:r>
              <a:rPr lang="en-US" sz="1600" i="1" dirty="0">
                <a:latin typeface="Calibri" panose="020F0502020204030204" pitchFamily="34" charset="0"/>
              </a:rPr>
              <a:t> </a:t>
            </a:r>
            <a:r>
              <a:rPr lang="en-US" sz="1600" i="1" dirty="0" smtClean="0">
                <a:latin typeface="Calibri" panose="020F0502020204030204" pitchFamily="34" charset="0"/>
              </a:rPr>
              <a:t>    Image: heat image of mouse, accessed 21 August 2014</a:t>
            </a:r>
          </a:p>
          <a:p>
            <a:pPr marL="203200" indent="0">
              <a:buNone/>
            </a:pPr>
            <a:r>
              <a:rPr lang="en-US" sz="1600" dirty="0">
                <a:latin typeface="Calibri" panose="020F0502020204030204" pitchFamily="34" charset="0"/>
              </a:rPr>
              <a:t>       </a:t>
            </a:r>
            <a:r>
              <a:rPr lang="en-US" sz="1600" dirty="0">
                <a:latin typeface="Calibri" panose="020F0502020204030204" pitchFamily="34" charset="0"/>
                <a:hlinkClick r:id="rId6"/>
              </a:rPr>
              <a:t>https://www.sciencenews.org/article/pit-vipers-night-vision-</a:t>
            </a:r>
            <a:r>
              <a:rPr lang="en-US" sz="1600" dirty="0" smtClean="0">
                <a:latin typeface="Calibri" panose="020F0502020204030204" pitchFamily="34" charset="0"/>
                <a:hlinkClick r:id="rId6"/>
              </a:rPr>
              <a:t>explained</a:t>
            </a:r>
            <a:endParaRPr lang="en-US" sz="1600" dirty="0" smtClean="0">
              <a:latin typeface="Calibri" panose="020F0502020204030204" pitchFamily="34" charset="0"/>
            </a:endParaRPr>
          </a:p>
          <a:p>
            <a:pPr marL="203200" indent="0">
              <a:buNone/>
            </a:pPr>
            <a:endParaRPr lang="en-US" sz="1600" dirty="0" smtClean="0">
              <a:latin typeface="Calibri" panose="020F0502020204030204" pitchFamily="34" charset="0"/>
            </a:endParaRPr>
          </a:p>
          <a:p>
            <a:r>
              <a:rPr lang="en-US" sz="1600" i="1" dirty="0" smtClean="0">
                <a:latin typeface="Calibri" panose="020F0502020204030204" pitchFamily="34" charset="0"/>
              </a:rPr>
              <a:t>     Image: pit viper, accessed 24 August 2014</a:t>
            </a:r>
          </a:p>
          <a:p>
            <a:pPr marL="203200" indent="0">
              <a:buNone/>
            </a:pPr>
            <a:r>
              <a:rPr lang="en-US" sz="1600" i="1" dirty="0">
                <a:latin typeface="Calibri" panose="020F0502020204030204" pitchFamily="34" charset="0"/>
                <a:hlinkClick r:id="rId7"/>
              </a:rPr>
              <a:t>http://</a:t>
            </a:r>
            <a:r>
              <a:rPr lang="en-US" sz="1600" i="1" dirty="0" smtClean="0">
                <a:latin typeface="Calibri" panose="020F0502020204030204" pitchFamily="34" charset="0"/>
                <a:hlinkClick r:id="rId7"/>
              </a:rPr>
              <a:t>commons.wikimedia.org/wiki/File:Malabar_pit_viper_silent_valley.jpg</a:t>
            </a:r>
            <a:r>
              <a:rPr lang="en-US" sz="1600" i="1" dirty="0" smtClean="0">
                <a:latin typeface="Calibri" panose="020F0502020204030204" pitchFamily="34" charset="0"/>
              </a:rPr>
              <a:t> </a:t>
            </a:r>
            <a:endParaRPr lang="en-US" sz="1600" i="1" dirty="0">
              <a:latin typeface="Calibri" panose="020F0502020204030204" pitchFamily="34" charset="0"/>
            </a:endParaRPr>
          </a:p>
        </p:txBody>
      </p:sp>
    </p:spTree>
    <p:extLst>
      <p:ext uri="{BB962C8B-B14F-4D97-AF65-F5344CB8AC3E}">
        <p14:creationId xmlns:p14="http://schemas.microsoft.com/office/powerpoint/2010/main" val="65923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4873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smtClean="0">
                <a:solidFill>
                  <a:schemeClr val="dk1"/>
                </a:solidFill>
                <a:latin typeface="Calibri"/>
                <a:ea typeface="Calibri"/>
                <a:cs typeface="Calibri"/>
                <a:sym typeface="Calibri"/>
              </a:rPr>
              <a:t>References,</a:t>
            </a:r>
            <a:r>
              <a:rPr lang="en-US" sz="3950" b="0" i="0" u="none" strike="noStrike" cap="none" dirty="0" smtClean="0">
                <a:solidFill>
                  <a:schemeClr val="dk1"/>
                </a:solidFill>
                <a:latin typeface="Calibri"/>
                <a:ea typeface="Calibri"/>
                <a:cs typeface="Calibri"/>
                <a:sym typeface="Calibri"/>
              </a:rPr>
              <a:t> continued</a:t>
            </a:r>
            <a:endParaRPr lang="en-US" sz="3950" b="0" i="0" u="none" strike="noStrike" cap="none" baseline="0" dirty="0">
              <a:solidFill>
                <a:schemeClr val="dk1"/>
              </a:solidFill>
              <a:latin typeface="Calibri"/>
              <a:ea typeface="Calibri"/>
              <a:cs typeface="Calibri"/>
              <a:sym typeface="Calibri"/>
            </a:endParaRPr>
          </a:p>
        </p:txBody>
      </p:sp>
      <p:sp>
        <p:nvSpPr>
          <p:cNvPr id="173" name="Shape 173"/>
          <p:cNvSpPr txBox="1">
            <a:spLocks noGrp="1"/>
          </p:cNvSpPr>
          <p:nvPr>
            <p:ph type="body" idx="1"/>
          </p:nvPr>
        </p:nvSpPr>
        <p:spPr>
          <a:xfrm>
            <a:off x="457200" y="838200"/>
            <a:ext cx="8229600" cy="58674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1600" i="1" dirty="0" smtClean="0">
                <a:solidFill>
                  <a:schemeClr val="dk1"/>
                </a:solidFill>
                <a:latin typeface="Calibri"/>
                <a:ea typeface="Calibri"/>
                <a:cs typeface="Calibri"/>
                <a:sym typeface="Calibri"/>
              </a:rPr>
              <a:t>Image: homing pigeon, accessed 24 August 2014</a:t>
            </a:r>
          </a:p>
          <a:p>
            <a:pPr marL="0" lvl="0" indent="0">
              <a:spcBef>
                <a:spcPts val="0"/>
              </a:spcBef>
              <a:buSzPct val="100000"/>
              <a:buNone/>
            </a:pPr>
            <a:r>
              <a:rPr lang="en-US" sz="1600" i="1" dirty="0">
                <a:solidFill>
                  <a:schemeClr val="dk1"/>
                </a:solidFill>
                <a:latin typeface="Calibri"/>
                <a:ea typeface="Calibri"/>
                <a:cs typeface="Calibri"/>
                <a:sym typeface="Calibri"/>
              </a:rPr>
              <a:t>       </a:t>
            </a:r>
            <a:r>
              <a:rPr lang="en-US" sz="1600" i="1" dirty="0">
                <a:solidFill>
                  <a:schemeClr val="dk1"/>
                </a:solidFill>
                <a:latin typeface="Calibri"/>
                <a:ea typeface="Calibri"/>
                <a:cs typeface="Calibri"/>
                <a:sym typeface="Calibri"/>
                <a:hlinkClick r:id="rId3"/>
              </a:rPr>
              <a:t>http://alto-marketing.com/2013/09/20/the-biological-compass</a:t>
            </a:r>
            <a:r>
              <a:rPr lang="en-US" sz="1600" i="1" dirty="0" smtClean="0">
                <a:solidFill>
                  <a:schemeClr val="dk1"/>
                </a:solidFill>
                <a:latin typeface="Calibri"/>
                <a:ea typeface="Calibri"/>
                <a:cs typeface="Calibri"/>
                <a:sym typeface="Calibri"/>
                <a:hlinkClick r:id="rId3"/>
              </a:rPr>
              <a:t>/</a:t>
            </a:r>
            <a:r>
              <a:rPr lang="en-US" sz="1600" i="1" dirty="0" smtClean="0">
                <a:solidFill>
                  <a:schemeClr val="dk1"/>
                </a:solidFill>
                <a:latin typeface="Calibri"/>
                <a:ea typeface="Calibri"/>
                <a:cs typeface="Calibri"/>
                <a:sym typeface="Calibri"/>
              </a:rPr>
              <a:t> </a:t>
            </a:r>
            <a:endParaRPr lang="en-US" sz="1600" i="1" dirty="0">
              <a:solidFill>
                <a:schemeClr val="dk1"/>
              </a:solidFill>
              <a:latin typeface="Calibri"/>
              <a:ea typeface="Calibri"/>
              <a:cs typeface="Calibri"/>
              <a:sym typeface="Calibri"/>
            </a:endParaRPr>
          </a:p>
          <a:p>
            <a:pPr marL="0" marR="0" lvl="0" indent="0" algn="l" rtl="0">
              <a:spcBef>
                <a:spcPts val="0"/>
              </a:spcBef>
              <a:buClr>
                <a:schemeClr val="dk1"/>
              </a:buClr>
              <a:buSzPct val="100000"/>
              <a:buNone/>
            </a:pPr>
            <a:endParaRPr lang="en-US" sz="1600" i="1" dirty="0" smtClean="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US" sz="1600" b="0" i="1" u="none" strike="noStrike" cap="none" baseline="0" dirty="0" smtClean="0">
                <a:solidFill>
                  <a:schemeClr val="dk1"/>
                </a:solidFill>
                <a:latin typeface="Calibri"/>
                <a:ea typeface="Calibri"/>
                <a:cs typeface="Calibri"/>
                <a:sym typeface="Calibri"/>
              </a:rPr>
              <a:t>Information: </a:t>
            </a:r>
            <a:r>
              <a:rPr lang="en-US" sz="1600" b="0" i="1" u="none" strike="noStrike" cap="none" baseline="0" dirty="0" err="1" smtClean="0">
                <a:solidFill>
                  <a:schemeClr val="dk1"/>
                </a:solidFill>
                <a:latin typeface="Calibri"/>
                <a:ea typeface="Calibri"/>
                <a:cs typeface="Calibri"/>
                <a:sym typeface="Calibri"/>
              </a:rPr>
              <a:t>magnetoreception</a:t>
            </a:r>
            <a:r>
              <a:rPr lang="en-US" sz="1600" b="0" i="1" u="none" strike="noStrike" cap="none" baseline="0" dirty="0" smtClean="0">
                <a:solidFill>
                  <a:schemeClr val="dk1"/>
                </a:solidFill>
                <a:latin typeface="Calibri"/>
                <a:ea typeface="Calibri"/>
                <a:cs typeface="Calibri"/>
                <a:sym typeface="Calibri"/>
              </a:rPr>
              <a:t>, accessed 24 August 2014</a:t>
            </a:r>
          </a:p>
          <a:p>
            <a:pPr marL="0" lvl="0" indent="0">
              <a:spcBef>
                <a:spcPts val="0"/>
              </a:spcBef>
              <a:buSzPct val="100000"/>
              <a:buNone/>
            </a:pPr>
            <a:r>
              <a:rPr lang="en-US" sz="1600" b="0" i="1" u="none" strike="noStrike" cap="none" baseline="0" dirty="0" smtClean="0">
                <a:solidFill>
                  <a:schemeClr val="dk1"/>
                </a:solidFill>
                <a:latin typeface="Calibri"/>
                <a:ea typeface="Calibri"/>
                <a:cs typeface="Calibri"/>
                <a:sym typeface="Calibri"/>
              </a:rPr>
              <a:t>       multiple journal articles</a:t>
            </a:r>
            <a:r>
              <a:rPr lang="en-US" sz="1600" i="1" dirty="0">
                <a:solidFill>
                  <a:schemeClr val="dk1"/>
                </a:solidFill>
                <a:latin typeface="Calibri"/>
                <a:ea typeface="Calibri"/>
                <a:cs typeface="Calibri"/>
                <a:sym typeface="Calibri"/>
              </a:rPr>
              <a:t> cited in </a:t>
            </a:r>
            <a:r>
              <a:rPr lang="en-US" sz="1600" i="1" dirty="0">
                <a:solidFill>
                  <a:schemeClr val="dk1"/>
                </a:solidFill>
                <a:latin typeface="Calibri"/>
                <a:ea typeface="Calibri"/>
                <a:cs typeface="Calibri"/>
                <a:sym typeface="Calibri"/>
                <a:hlinkClick r:id="rId4"/>
              </a:rPr>
              <a:t>http://</a:t>
            </a:r>
            <a:r>
              <a:rPr lang="en-US" sz="1600" i="1" dirty="0" smtClean="0">
                <a:solidFill>
                  <a:schemeClr val="dk1"/>
                </a:solidFill>
                <a:latin typeface="Calibri"/>
                <a:ea typeface="Calibri"/>
                <a:cs typeface="Calibri"/>
                <a:sym typeface="Calibri"/>
                <a:hlinkClick r:id="rId4"/>
              </a:rPr>
              <a:t>en.wikipedia.org/wiki/Homing_pigeon</a:t>
            </a:r>
            <a:r>
              <a:rPr lang="en-US" sz="1600" i="1" dirty="0" smtClean="0">
                <a:solidFill>
                  <a:schemeClr val="dk1"/>
                </a:solidFill>
                <a:latin typeface="Calibri"/>
                <a:ea typeface="Calibri"/>
                <a:cs typeface="Calibri"/>
                <a:sym typeface="Calibri"/>
              </a:rPr>
              <a:t> </a:t>
            </a:r>
            <a:endParaRPr lang="en-US" sz="1600" i="1" dirty="0">
              <a:solidFill>
                <a:schemeClr val="dk1"/>
              </a:solidFill>
              <a:latin typeface="Calibri"/>
              <a:ea typeface="Calibri"/>
              <a:cs typeface="Calibri"/>
              <a:sym typeface="Calibri"/>
            </a:endParaRPr>
          </a:p>
          <a:p>
            <a:pPr marL="0" lvl="0" indent="0">
              <a:spcBef>
                <a:spcPts val="0"/>
              </a:spcBef>
              <a:buSzPct val="100000"/>
              <a:buNone/>
            </a:pPr>
            <a:r>
              <a:rPr lang="en-US" sz="1600" b="0" i="1" u="none" strike="noStrike" cap="none" dirty="0" smtClean="0">
                <a:solidFill>
                  <a:schemeClr val="dk1"/>
                </a:solidFill>
                <a:latin typeface="Calibri"/>
                <a:ea typeface="Calibri"/>
                <a:cs typeface="Calibri"/>
                <a:sym typeface="Calibri"/>
              </a:rPr>
              <a:t>       </a:t>
            </a:r>
            <a:r>
              <a:rPr lang="en-US" sz="1600" i="1" dirty="0">
                <a:solidFill>
                  <a:schemeClr val="dk1"/>
                </a:solidFill>
                <a:latin typeface="Calibri"/>
                <a:ea typeface="Calibri"/>
                <a:cs typeface="Calibri"/>
                <a:sym typeface="Calibri"/>
              </a:rPr>
              <a:t>and in </a:t>
            </a:r>
            <a:r>
              <a:rPr lang="en-US" sz="1600" i="1" dirty="0">
                <a:solidFill>
                  <a:schemeClr val="dk1"/>
                </a:solidFill>
                <a:latin typeface="Calibri"/>
                <a:ea typeface="Calibri"/>
                <a:cs typeface="Calibri"/>
                <a:sym typeface="Calibri"/>
                <a:hlinkClick r:id="rId5"/>
              </a:rPr>
              <a:t>http://</a:t>
            </a:r>
            <a:r>
              <a:rPr lang="en-US" sz="1600" i="1" dirty="0" smtClean="0">
                <a:solidFill>
                  <a:schemeClr val="dk1"/>
                </a:solidFill>
                <a:latin typeface="Calibri"/>
                <a:ea typeface="Calibri"/>
                <a:cs typeface="Calibri"/>
                <a:sym typeface="Calibri"/>
                <a:hlinkClick r:id="rId5"/>
              </a:rPr>
              <a:t>en.wikipedia.org/wiki/Magnetoception</a:t>
            </a:r>
            <a:r>
              <a:rPr lang="en-US" sz="1600" i="1" dirty="0" smtClean="0">
                <a:solidFill>
                  <a:schemeClr val="dk1"/>
                </a:solidFill>
                <a:latin typeface="Calibri"/>
                <a:ea typeface="Calibri"/>
                <a:cs typeface="Calibri"/>
                <a:sym typeface="Calibri"/>
              </a:rPr>
              <a:t> </a:t>
            </a:r>
            <a:endParaRPr lang="en-US" sz="1600" b="0" i="1" u="none" strike="noStrike" cap="none" baseline="0" dirty="0" smtClean="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endParaRPr lang="en-US" sz="1600" b="0" i="1" u="none" strike="noStrike" cap="none" baseline="0" dirty="0" smtClean="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US" sz="1600" b="0" i="1" u="none" strike="noStrike" cap="none" baseline="0" dirty="0" smtClean="0">
                <a:solidFill>
                  <a:schemeClr val="dk1"/>
                </a:solidFill>
                <a:latin typeface="Calibri"/>
                <a:ea typeface="Calibri"/>
                <a:cs typeface="Calibri"/>
                <a:sym typeface="Calibri"/>
              </a:rPr>
              <a:t>Image</a:t>
            </a:r>
            <a:r>
              <a:rPr lang="en-US" sz="1600" b="0" i="1" u="none" strike="noStrike" cap="none" baseline="0" dirty="0">
                <a:solidFill>
                  <a:schemeClr val="dk1"/>
                </a:solidFill>
                <a:latin typeface="Calibri"/>
                <a:ea typeface="Calibri"/>
                <a:cs typeface="Calibri"/>
                <a:sym typeface="Calibri"/>
              </a:rPr>
              <a:t>: visible light </a:t>
            </a:r>
            <a:r>
              <a:rPr lang="en-US" sz="1600" b="0" i="1" u="none" strike="noStrike" cap="none" baseline="0" dirty="0" smtClean="0">
                <a:solidFill>
                  <a:schemeClr val="dk1"/>
                </a:solidFill>
                <a:latin typeface="Calibri"/>
                <a:ea typeface="Calibri"/>
                <a:cs typeface="Calibri"/>
                <a:sym typeface="Calibri"/>
              </a:rPr>
              <a:t>spectrum, </a:t>
            </a:r>
            <a:r>
              <a:rPr lang="en-US" sz="1600" b="0" i="1" u="none" strike="noStrike" cap="none" baseline="0" dirty="0">
                <a:solidFill>
                  <a:schemeClr val="dk1"/>
                </a:solidFill>
                <a:latin typeface="Calibri"/>
                <a:ea typeface="Calibri"/>
                <a:cs typeface="Calibri"/>
                <a:sym typeface="Calibri"/>
              </a:rPr>
              <a:t>accessed on 18 April 2014</a:t>
            </a:r>
          </a:p>
          <a:p>
            <a:pPr marL="0" marR="0" lvl="0" indent="0" algn="l" rtl="0">
              <a:spcBef>
                <a:spcPts val="320"/>
              </a:spcBef>
              <a:buClr>
                <a:schemeClr val="dk1"/>
              </a:buClr>
              <a:buSzPct val="25000"/>
              <a:buFont typeface="Calibri"/>
              <a:buNone/>
            </a:pPr>
            <a:r>
              <a:rPr lang="en-US" sz="1600" b="0" i="1" u="none" strike="noStrike" cap="none" baseline="0" dirty="0">
                <a:solidFill>
                  <a:schemeClr val="dk1"/>
                </a:solidFill>
                <a:latin typeface="Calibri"/>
                <a:ea typeface="Calibri"/>
                <a:cs typeface="Calibri"/>
                <a:sym typeface="Calibri"/>
              </a:rPr>
              <a:t>        </a:t>
            </a:r>
            <a:r>
              <a:rPr lang="en-US" sz="1600" b="0" i="0" u="sng" strike="noStrike" cap="none" baseline="0" dirty="0">
                <a:solidFill>
                  <a:schemeClr val="hlink"/>
                </a:solidFill>
                <a:latin typeface="Calibri"/>
                <a:ea typeface="Calibri"/>
                <a:cs typeface="Calibri"/>
                <a:sym typeface="Calibri"/>
                <a:hlinkClick r:id="rId6"/>
              </a:rPr>
              <a:t>http://deserthighlandspr.com/wp-content/uploads/2013/02/Visible-spectrum.jpg</a:t>
            </a:r>
          </a:p>
          <a:p>
            <a:pPr marL="0" marR="0" lvl="0" indent="0" algn="l" rtl="0">
              <a:spcBef>
                <a:spcPts val="320"/>
              </a:spcBef>
              <a:buClr>
                <a:schemeClr val="dk1"/>
              </a:buClr>
              <a:buFont typeface="Calibri"/>
              <a:buNone/>
            </a:pPr>
            <a:endParaRPr sz="1600" b="0" i="0" u="none" strike="noStrike" cap="none" baseline="0" dirty="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Calibri"/>
              <a:buChar char="•"/>
            </a:pPr>
            <a:r>
              <a:rPr lang="en-US" sz="1600" b="0" i="1" u="none" strike="noStrike" cap="none" baseline="0" dirty="0">
                <a:solidFill>
                  <a:schemeClr val="dk1"/>
                </a:solidFill>
                <a:latin typeface="Calibri"/>
                <a:ea typeface="Calibri"/>
                <a:cs typeface="Calibri"/>
                <a:sym typeface="Calibri"/>
              </a:rPr>
              <a:t>Image: primrose in ultraviolet </a:t>
            </a:r>
            <a:r>
              <a:rPr lang="en-US" sz="1600" b="0" i="1" u="none" strike="noStrike" cap="none" baseline="0" dirty="0" smtClean="0">
                <a:solidFill>
                  <a:schemeClr val="dk1"/>
                </a:solidFill>
                <a:latin typeface="Calibri"/>
                <a:ea typeface="Calibri"/>
                <a:cs typeface="Calibri"/>
                <a:sym typeface="Calibri"/>
              </a:rPr>
              <a:t>light, </a:t>
            </a:r>
            <a:r>
              <a:rPr lang="en-US" sz="1600" b="0" i="1" u="none" strike="noStrike" cap="none" baseline="0" dirty="0">
                <a:solidFill>
                  <a:schemeClr val="dk1"/>
                </a:solidFill>
                <a:latin typeface="Calibri"/>
                <a:ea typeface="Calibri"/>
                <a:cs typeface="Calibri"/>
                <a:sym typeface="Calibri"/>
              </a:rPr>
              <a:t>accessed on 19 April 2014</a:t>
            </a:r>
          </a:p>
          <a:p>
            <a:pPr marL="0" marR="0" lvl="0" indent="0" algn="l" rtl="0">
              <a:spcBef>
                <a:spcPts val="320"/>
              </a:spcBef>
              <a:buClr>
                <a:schemeClr val="dk1"/>
              </a:buClr>
              <a:buSzPct val="25000"/>
              <a:buFont typeface="Calibri"/>
              <a:buNone/>
            </a:pPr>
            <a:r>
              <a:rPr lang="en-US" sz="1600" b="0" i="0" u="none" strike="noStrike" cap="none" baseline="0" dirty="0">
                <a:solidFill>
                  <a:schemeClr val="dk1"/>
                </a:solidFill>
                <a:latin typeface="Calibri"/>
                <a:ea typeface="Calibri"/>
                <a:cs typeface="Calibri"/>
                <a:sym typeface="Calibri"/>
              </a:rPr>
              <a:t>        Taken by Bjorn </a:t>
            </a:r>
            <a:r>
              <a:rPr lang="en-US" sz="1600" b="0" i="0" u="none" strike="noStrike" cap="none" baseline="0" dirty="0" err="1">
                <a:solidFill>
                  <a:schemeClr val="dk1"/>
                </a:solidFill>
                <a:latin typeface="Calibri"/>
                <a:ea typeface="Calibri"/>
                <a:cs typeface="Calibri"/>
                <a:sym typeface="Calibri"/>
              </a:rPr>
              <a:t>Roslett</a:t>
            </a:r>
            <a:endParaRPr lang="en-US" sz="1600" b="0" i="0" u="none" strike="noStrike" cap="none" baseline="0" dirty="0">
              <a:solidFill>
                <a:schemeClr val="dk1"/>
              </a:solidFill>
              <a:latin typeface="Calibri"/>
              <a:ea typeface="Calibri"/>
              <a:cs typeface="Calibri"/>
              <a:sym typeface="Calibri"/>
            </a:endParaRPr>
          </a:p>
          <a:p>
            <a:pPr marL="0" marR="0" lvl="0" indent="0" algn="l" rtl="0">
              <a:spcBef>
                <a:spcPts val="320"/>
              </a:spcBef>
              <a:buClr>
                <a:schemeClr val="dk1"/>
              </a:buClr>
              <a:buSzPct val="25000"/>
              <a:buFont typeface="Calibri"/>
              <a:buNone/>
            </a:pPr>
            <a:r>
              <a:rPr lang="en-US" sz="1600" b="0" i="0" u="none" strike="noStrike" cap="none" baseline="0" dirty="0">
                <a:solidFill>
                  <a:schemeClr val="dk1"/>
                </a:solidFill>
                <a:latin typeface="Calibri"/>
                <a:ea typeface="Calibri"/>
                <a:cs typeface="Calibri"/>
                <a:sym typeface="Calibri"/>
              </a:rPr>
              <a:t>        </a:t>
            </a:r>
            <a:r>
              <a:rPr lang="en-US" sz="1600" b="0" i="0" u="sng" strike="noStrike" cap="none" baseline="0" dirty="0">
                <a:solidFill>
                  <a:schemeClr val="hlink"/>
                </a:solidFill>
                <a:latin typeface="Calibri"/>
                <a:ea typeface="Calibri"/>
                <a:cs typeface="Calibri"/>
                <a:sym typeface="Calibri"/>
                <a:hlinkClick r:id="rId7"/>
              </a:rPr>
              <a:t>http://ppu-s2-0910.blogspot.com/2009/08/how-insects-see.html</a:t>
            </a:r>
          </a:p>
          <a:p>
            <a:pPr marL="0" marR="0" lvl="0" indent="0" algn="l" rtl="0">
              <a:spcBef>
                <a:spcPts val="320"/>
              </a:spcBef>
              <a:buClr>
                <a:schemeClr val="dk1"/>
              </a:buClr>
              <a:buFont typeface="Calibri"/>
              <a:buNone/>
            </a:pPr>
            <a:endParaRPr sz="1600" b="0" i="0" u="none" strike="noStrike" cap="none" baseline="0" dirty="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Calibri"/>
              <a:buChar char="•"/>
            </a:pPr>
            <a:r>
              <a:rPr lang="en-US" sz="1600" b="0" i="1" u="none" strike="noStrike" cap="none" baseline="0" dirty="0">
                <a:solidFill>
                  <a:schemeClr val="dk1"/>
                </a:solidFill>
                <a:latin typeface="Calibri"/>
                <a:ea typeface="Calibri"/>
                <a:cs typeface="Calibri"/>
                <a:sym typeface="Calibri"/>
              </a:rPr>
              <a:t>Image: bloodhound tracking-by-scent </a:t>
            </a:r>
            <a:r>
              <a:rPr lang="en-US" sz="1600" b="0" i="1" u="none" strike="noStrike" cap="none" baseline="0" dirty="0" smtClean="0">
                <a:solidFill>
                  <a:schemeClr val="dk1"/>
                </a:solidFill>
                <a:latin typeface="Calibri"/>
                <a:ea typeface="Calibri"/>
                <a:cs typeface="Calibri"/>
                <a:sym typeface="Calibri"/>
              </a:rPr>
              <a:t>trail, </a:t>
            </a:r>
            <a:r>
              <a:rPr lang="en-US" sz="1600" b="0" i="1" u="none" strike="noStrike" cap="none" baseline="0" dirty="0">
                <a:solidFill>
                  <a:schemeClr val="dk1"/>
                </a:solidFill>
                <a:latin typeface="Calibri"/>
                <a:ea typeface="Calibri"/>
                <a:cs typeface="Calibri"/>
                <a:sym typeface="Calibri"/>
              </a:rPr>
              <a:t>accessed on 19 April 2014</a:t>
            </a:r>
          </a:p>
          <a:p>
            <a:pPr marL="0" marR="0" lvl="0" indent="0" algn="l" rtl="0">
              <a:spcBef>
                <a:spcPts val="320"/>
              </a:spcBef>
              <a:buClr>
                <a:schemeClr val="dk1"/>
              </a:buClr>
              <a:buSzPct val="25000"/>
              <a:buFont typeface="Calibri"/>
              <a:buNone/>
            </a:pPr>
            <a:r>
              <a:rPr lang="en-US" sz="1600" b="0" i="1"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hlink"/>
                </a:solidFill>
                <a:latin typeface="Calibri"/>
                <a:ea typeface="Calibri"/>
                <a:cs typeface="Calibri"/>
                <a:sym typeface="Calibri"/>
                <a:hlinkClick r:id="rId8"/>
              </a:rPr>
              <a:t>http://www.newscientist.com/article/dn10810-unleash-your-inner-bloodhound--start-sniffing.html#.U1Ig_VfesTA</a:t>
            </a:r>
          </a:p>
          <a:p>
            <a:pPr marL="0" marR="0" lvl="0" indent="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Calibri"/>
              <a:buChar char="•"/>
            </a:pPr>
            <a:r>
              <a:rPr lang="en-US" sz="1600" b="0" i="1" u="none" strike="noStrike" cap="none" baseline="0" dirty="0">
                <a:solidFill>
                  <a:schemeClr val="dk1"/>
                </a:solidFill>
                <a:latin typeface="Calibri"/>
                <a:ea typeface="Calibri"/>
                <a:cs typeface="Calibri"/>
                <a:sym typeface="Calibri"/>
              </a:rPr>
              <a:t>Image: bat </a:t>
            </a:r>
            <a:r>
              <a:rPr lang="en-US" sz="1600" b="0" i="1" u="none" strike="noStrike" cap="none" baseline="0" dirty="0" smtClean="0">
                <a:solidFill>
                  <a:schemeClr val="dk1"/>
                </a:solidFill>
                <a:latin typeface="Calibri"/>
                <a:ea typeface="Calibri"/>
                <a:cs typeface="Calibri"/>
                <a:sym typeface="Calibri"/>
              </a:rPr>
              <a:t>echolocation, </a:t>
            </a:r>
            <a:r>
              <a:rPr lang="en-US" sz="1600" b="0" i="1" u="none" strike="noStrike" cap="none" baseline="0" dirty="0">
                <a:solidFill>
                  <a:schemeClr val="dk1"/>
                </a:solidFill>
                <a:latin typeface="Calibri"/>
                <a:ea typeface="Calibri"/>
                <a:cs typeface="Calibri"/>
                <a:sym typeface="Calibri"/>
              </a:rPr>
              <a:t>accessed on 19 April 2014</a:t>
            </a:r>
          </a:p>
          <a:p>
            <a:pPr marL="0" marR="0" lvl="0" indent="0" algn="l" rtl="0">
              <a:spcBef>
                <a:spcPts val="320"/>
              </a:spcBef>
              <a:buClr>
                <a:schemeClr val="dk1"/>
              </a:buClr>
              <a:buSzPct val="25000"/>
              <a:buFont typeface="Calibri"/>
              <a:buNone/>
            </a:pPr>
            <a:r>
              <a:rPr lang="en-US" sz="1600" b="0" i="1"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hlink"/>
                </a:solidFill>
                <a:latin typeface="Calibri"/>
                <a:ea typeface="Calibri"/>
                <a:cs typeface="Calibri"/>
                <a:sym typeface="Calibri"/>
                <a:hlinkClick r:id="rId9"/>
              </a:rPr>
              <a:t>http://askabiologist.asu.edu/echolocation</a:t>
            </a:r>
          </a:p>
          <a:p>
            <a:pPr marL="0" marR="0" lvl="0" indent="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a:p>
            <a:pPr marL="0" marR="0" lvl="0" indent="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6397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References, continued</a:t>
            </a:r>
          </a:p>
        </p:txBody>
      </p:sp>
      <p:sp>
        <p:nvSpPr>
          <p:cNvPr id="179" name="Shape 179"/>
          <p:cNvSpPr txBox="1">
            <a:spLocks noGrp="1"/>
          </p:cNvSpPr>
          <p:nvPr>
            <p:ph type="body" idx="1"/>
          </p:nvPr>
        </p:nvSpPr>
        <p:spPr>
          <a:xfrm>
            <a:off x="457200" y="1066800"/>
            <a:ext cx="8229600" cy="5376899"/>
          </a:xfrm>
          <a:prstGeom prst="rect">
            <a:avLst/>
          </a:prstGeom>
          <a:noFill/>
          <a:ln>
            <a:noFill/>
          </a:ln>
        </p:spPr>
        <p:txBody>
          <a:bodyPr lIns="91425" tIns="45700" rIns="91425" bIns="45700" anchor="t" anchorCtr="0">
            <a:noAutofit/>
          </a:bodyPr>
          <a:lstStyle/>
          <a:p>
            <a:pPr lvl="0" indent="-342900">
              <a:spcBef>
                <a:spcPts val="320"/>
              </a:spcBef>
              <a:buSzPct val="100000"/>
            </a:pPr>
            <a:r>
              <a:rPr lang="en-US" sz="1600" i="1" dirty="0">
                <a:solidFill>
                  <a:schemeClr val="dk1"/>
                </a:solidFill>
                <a:latin typeface="Calibri"/>
                <a:ea typeface="Calibri"/>
                <a:cs typeface="Calibri"/>
                <a:sym typeface="Calibri"/>
              </a:rPr>
              <a:t>Image: bat flight path, accessed on 19 April 2014</a:t>
            </a:r>
          </a:p>
          <a:p>
            <a:pPr marL="0" lvl="0" indent="0">
              <a:spcBef>
                <a:spcPts val="320"/>
              </a:spcBef>
              <a:buSzPct val="25000"/>
              <a:buNone/>
            </a:pPr>
            <a:r>
              <a:rPr lang="en-US" sz="1600" i="1" dirty="0">
                <a:solidFill>
                  <a:schemeClr val="dk1"/>
                </a:solidFill>
                <a:latin typeface="Calibri"/>
                <a:ea typeface="Calibri"/>
                <a:cs typeface="Calibri"/>
                <a:sym typeface="Calibri"/>
              </a:rPr>
              <a:t>        </a:t>
            </a:r>
            <a:r>
              <a:rPr lang="en-US" sz="1600" i="1" u="sng" dirty="0">
                <a:solidFill>
                  <a:schemeClr val="hlink"/>
                </a:solidFill>
                <a:latin typeface="Calibri"/>
                <a:ea typeface="Calibri"/>
                <a:cs typeface="Calibri"/>
                <a:sym typeface="Calibri"/>
                <a:hlinkClick r:id="rId3"/>
              </a:rPr>
              <a:t>http://www.batlab.umd.edu/project/melproject.html</a:t>
            </a:r>
          </a:p>
          <a:p>
            <a:pPr marL="342900" marR="0" lvl="0" indent="-342900" algn="l" rtl="0">
              <a:spcBef>
                <a:spcPts val="0"/>
              </a:spcBef>
              <a:buClr>
                <a:schemeClr val="dk1"/>
              </a:buClr>
              <a:buSzPct val="100000"/>
              <a:buFont typeface="Calibri"/>
              <a:buChar char="•"/>
            </a:pPr>
            <a:endParaRPr lang="en-US" sz="1600" i="1" dirty="0" smtClean="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US" sz="1600" i="1" dirty="0" smtClean="0">
                <a:solidFill>
                  <a:schemeClr val="dk1"/>
                </a:solidFill>
                <a:latin typeface="Calibri"/>
                <a:ea typeface="Calibri"/>
                <a:cs typeface="Calibri"/>
                <a:sym typeface="Calibri"/>
              </a:rPr>
              <a:t>Image</a:t>
            </a:r>
            <a:r>
              <a:rPr lang="en-US" sz="1600" i="1" dirty="0">
                <a:solidFill>
                  <a:schemeClr val="dk1"/>
                </a:solidFill>
                <a:latin typeface="Calibri"/>
                <a:ea typeface="Calibri"/>
                <a:cs typeface="Calibri"/>
                <a:sym typeface="Calibri"/>
              </a:rPr>
              <a:t>: choice </a:t>
            </a:r>
            <a:r>
              <a:rPr lang="en-US" sz="1600" i="1" dirty="0" smtClean="0">
                <a:solidFill>
                  <a:schemeClr val="dk1"/>
                </a:solidFill>
                <a:latin typeface="Calibri"/>
                <a:ea typeface="Calibri"/>
                <a:cs typeface="Calibri"/>
                <a:sym typeface="Calibri"/>
              </a:rPr>
              <a:t>chamber, </a:t>
            </a:r>
            <a:r>
              <a:rPr lang="en-US" sz="1600" i="1" dirty="0">
                <a:solidFill>
                  <a:schemeClr val="dk1"/>
                </a:solidFill>
                <a:latin typeface="Calibri"/>
                <a:ea typeface="Calibri"/>
                <a:cs typeface="Calibri"/>
                <a:sym typeface="Calibri"/>
              </a:rPr>
              <a:t>accessed on 28 July 2014 (and modified from</a:t>
            </a:r>
            <a:r>
              <a:rPr lang="en-US" sz="1600" i="1" dirty="0" smtClean="0">
                <a:solidFill>
                  <a:schemeClr val="dk1"/>
                </a:solidFill>
                <a:latin typeface="Calibri"/>
                <a:ea typeface="Calibri"/>
                <a:cs typeface="Calibri"/>
                <a:sym typeface="Calibri"/>
              </a:rPr>
              <a:t>)</a:t>
            </a:r>
          </a:p>
          <a:p>
            <a:pPr marL="0" marR="0" lvl="0" indent="0" algn="l" rtl="0">
              <a:spcBef>
                <a:spcPts val="0"/>
              </a:spcBef>
              <a:buClr>
                <a:schemeClr val="dk1"/>
              </a:buClr>
              <a:buSzPct val="100000"/>
              <a:buNone/>
            </a:pPr>
            <a:r>
              <a:rPr lang="en-US" sz="1600" i="1" dirty="0">
                <a:solidFill>
                  <a:schemeClr val="dk1"/>
                </a:solidFill>
                <a:latin typeface="Calibri"/>
                <a:ea typeface="Calibri"/>
                <a:cs typeface="Calibri"/>
                <a:sym typeface="Calibri"/>
              </a:rPr>
              <a:t> </a:t>
            </a:r>
            <a:r>
              <a:rPr lang="en-US" sz="1600" i="1" dirty="0" smtClean="0">
                <a:solidFill>
                  <a:schemeClr val="dk1"/>
                </a:solidFill>
                <a:latin typeface="Calibri"/>
                <a:ea typeface="Calibri"/>
                <a:cs typeface="Calibri"/>
                <a:sym typeface="Calibri"/>
              </a:rPr>
              <a:t>       </a:t>
            </a:r>
            <a:r>
              <a:rPr lang="en-US" sz="1600" i="1" u="sng" dirty="0" smtClean="0">
                <a:solidFill>
                  <a:schemeClr val="hlink"/>
                </a:solidFill>
                <a:latin typeface="Calibri"/>
                <a:ea typeface="Calibri"/>
                <a:cs typeface="Calibri"/>
                <a:sym typeface="Calibri"/>
                <a:hlinkClick r:id="rId4"/>
              </a:rPr>
              <a:t>http</a:t>
            </a:r>
            <a:r>
              <a:rPr lang="en-US" sz="1600" i="1" u="sng" dirty="0">
                <a:solidFill>
                  <a:schemeClr val="hlink"/>
                </a:solidFill>
                <a:latin typeface="Calibri"/>
                <a:ea typeface="Calibri"/>
                <a:cs typeface="Calibri"/>
                <a:sym typeface="Calibri"/>
                <a:hlinkClick r:id="rId4"/>
              </a:rPr>
              <a:t>://www2.sluh.org/bioweb/apbio/labs/apl11.htm</a:t>
            </a:r>
            <a:r>
              <a:rPr lang="en-US" sz="1600" i="1" dirty="0">
                <a:solidFill>
                  <a:schemeClr val="dk1"/>
                </a:solidFill>
                <a:latin typeface="Calibri"/>
                <a:ea typeface="Calibri"/>
                <a:cs typeface="Calibri"/>
                <a:sym typeface="Calibri"/>
              </a:rPr>
              <a:t> </a:t>
            </a:r>
          </a:p>
          <a:p>
            <a:pPr marL="0" marR="0" lvl="0" indent="0" algn="l" rtl="0">
              <a:spcBef>
                <a:spcPts val="0"/>
              </a:spcBef>
              <a:buNone/>
            </a:pPr>
            <a:endParaRPr sz="1600" i="1"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US" sz="1600" b="0" i="1" u="none" strike="noStrike" cap="none" baseline="0" dirty="0">
                <a:solidFill>
                  <a:schemeClr val="dk1"/>
                </a:solidFill>
                <a:latin typeface="Calibri"/>
                <a:ea typeface="Calibri"/>
                <a:cs typeface="Calibri"/>
                <a:sym typeface="Calibri"/>
              </a:rPr>
              <a:t>Image: jellyfish and plastic </a:t>
            </a:r>
            <a:r>
              <a:rPr lang="en-US" sz="1600" b="0" i="1" u="none" strike="noStrike" cap="none" baseline="0" dirty="0" smtClean="0">
                <a:solidFill>
                  <a:schemeClr val="dk1"/>
                </a:solidFill>
                <a:latin typeface="Calibri"/>
                <a:ea typeface="Calibri"/>
                <a:cs typeface="Calibri"/>
                <a:sym typeface="Calibri"/>
              </a:rPr>
              <a:t>bags, </a:t>
            </a:r>
            <a:r>
              <a:rPr lang="en-US" sz="1600" b="0" i="1" u="none" strike="noStrike" cap="none" baseline="0" dirty="0">
                <a:solidFill>
                  <a:schemeClr val="dk1"/>
                </a:solidFill>
                <a:latin typeface="Calibri"/>
                <a:ea typeface="Calibri"/>
                <a:cs typeface="Calibri"/>
                <a:sym typeface="Calibri"/>
              </a:rPr>
              <a:t>accessed on 19 April 2014</a:t>
            </a:r>
          </a:p>
          <a:p>
            <a:pPr marL="0" marR="0" lvl="0" indent="0" algn="l" rtl="0">
              <a:spcBef>
                <a:spcPts val="320"/>
              </a:spcBef>
              <a:buClr>
                <a:schemeClr val="dk1"/>
              </a:buClr>
              <a:buSzPct val="25000"/>
              <a:buFont typeface="Calibri"/>
              <a:buNone/>
            </a:pPr>
            <a:r>
              <a:rPr lang="en-US" sz="1600" b="0" i="1"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hlink"/>
                </a:solidFill>
                <a:latin typeface="Calibri"/>
                <a:ea typeface="Calibri"/>
                <a:cs typeface="Calibri"/>
                <a:sym typeface="Calibri"/>
                <a:hlinkClick r:id="rId5"/>
              </a:rPr>
              <a:t>http://www.debordieuscute.org/photo-gallery/photo-gallery-3/</a:t>
            </a:r>
          </a:p>
          <a:p>
            <a:pPr marL="0" marR="0" lvl="0" indent="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Calibri"/>
              <a:buChar char="•"/>
            </a:pPr>
            <a:r>
              <a:rPr lang="en-US" sz="1600" b="0" i="1" u="none" strike="noStrike" cap="none" baseline="0" dirty="0">
                <a:solidFill>
                  <a:schemeClr val="dk1"/>
                </a:solidFill>
                <a:latin typeface="Calibri"/>
                <a:ea typeface="Calibri"/>
                <a:cs typeface="Calibri"/>
                <a:sym typeface="Calibri"/>
              </a:rPr>
              <a:t>Image: birds and wind </a:t>
            </a:r>
            <a:r>
              <a:rPr lang="en-US" sz="1600" b="0" i="1" u="none" strike="noStrike" cap="none" baseline="0" dirty="0" smtClean="0">
                <a:solidFill>
                  <a:schemeClr val="dk1"/>
                </a:solidFill>
                <a:latin typeface="Calibri"/>
                <a:ea typeface="Calibri"/>
                <a:cs typeface="Calibri"/>
                <a:sym typeface="Calibri"/>
              </a:rPr>
              <a:t>turbines, </a:t>
            </a:r>
            <a:r>
              <a:rPr lang="en-US" sz="1600" b="0" i="1" u="none" strike="noStrike" cap="none" baseline="0" dirty="0">
                <a:solidFill>
                  <a:schemeClr val="dk1"/>
                </a:solidFill>
                <a:latin typeface="Calibri"/>
                <a:ea typeface="Calibri"/>
                <a:cs typeface="Calibri"/>
                <a:sym typeface="Calibri"/>
              </a:rPr>
              <a:t>accessed on 19 April 2014</a:t>
            </a:r>
          </a:p>
          <a:p>
            <a:pPr marL="0" marR="0" lvl="0" indent="0" algn="l" rtl="0">
              <a:spcBef>
                <a:spcPts val="320"/>
              </a:spcBef>
              <a:buClr>
                <a:schemeClr val="dk1"/>
              </a:buClr>
              <a:buSzPct val="25000"/>
              <a:buFont typeface="Calibri"/>
              <a:buNone/>
            </a:pPr>
            <a:r>
              <a:rPr lang="en-US" sz="1600" b="0" i="1" u="none" strike="noStrike" cap="none" baseline="0" dirty="0">
                <a:solidFill>
                  <a:schemeClr val="dk1"/>
                </a:solidFill>
                <a:latin typeface="Calibri"/>
                <a:ea typeface="Calibri"/>
                <a:cs typeface="Calibri"/>
                <a:sym typeface="Calibri"/>
              </a:rPr>
              <a:t>     </a:t>
            </a:r>
            <a:r>
              <a:rPr lang="en-US" sz="1600" b="0" i="1" u="none" strike="noStrike" cap="none" baseline="0" dirty="0" smtClean="0">
                <a:solidFill>
                  <a:schemeClr val="dk1"/>
                </a:solidFill>
                <a:latin typeface="Calibri"/>
                <a:ea typeface="Calibri"/>
                <a:cs typeface="Calibri"/>
                <a:sym typeface="Calibri"/>
              </a:rPr>
              <a:t>   </a:t>
            </a:r>
            <a:r>
              <a:rPr lang="en-US" sz="1600" b="0" i="1" u="sng" strike="noStrike" cap="none" baseline="0" dirty="0" smtClean="0">
                <a:solidFill>
                  <a:schemeClr val="hlink"/>
                </a:solidFill>
                <a:latin typeface="Calibri"/>
                <a:ea typeface="Calibri"/>
                <a:cs typeface="Calibri"/>
                <a:sym typeface="Calibri"/>
                <a:hlinkClick r:id="rId6"/>
              </a:rPr>
              <a:t>http</a:t>
            </a:r>
            <a:r>
              <a:rPr lang="en-US" sz="1600" b="0" i="1" u="sng" strike="noStrike" cap="none" baseline="0" dirty="0">
                <a:solidFill>
                  <a:schemeClr val="hlink"/>
                </a:solidFill>
                <a:latin typeface="Calibri"/>
                <a:ea typeface="Calibri"/>
                <a:cs typeface="Calibri"/>
                <a:sym typeface="Calibri"/>
                <a:hlinkClick r:id="rId6"/>
              </a:rPr>
              <a:t>://www.greenbuildinglawupdate.com/2013/12/articles/codes-and-regulations/federal/first-ever-criminal-prosecution-for-deaths-of-birds-by-wind-turbine/</a:t>
            </a:r>
          </a:p>
          <a:p>
            <a:pPr marL="0" marR="0" lvl="0" indent="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Calibri"/>
              <a:buChar char="•"/>
            </a:pPr>
            <a:r>
              <a:rPr lang="en-US" sz="1600" b="0" i="1" u="none" strike="noStrike" cap="none" baseline="0" dirty="0">
                <a:solidFill>
                  <a:schemeClr val="dk1"/>
                </a:solidFill>
                <a:latin typeface="Calibri"/>
                <a:ea typeface="Calibri"/>
                <a:cs typeface="Calibri"/>
                <a:sym typeface="Calibri"/>
              </a:rPr>
              <a:t>Article: painting </a:t>
            </a:r>
            <a:r>
              <a:rPr lang="en-US" sz="1600" b="0" i="1" u="none" strike="noStrike" cap="none" baseline="0" dirty="0" smtClean="0">
                <a:solidFill>
                  <a:schemeClr val="dk1"/>
                </a:solidFill>
                <a:latin typeface="Calibri"/>
                <a:ea typeface="Calibri"/>
                <a:cs typeface="Calibri"/>
                <a:sym typeface="Calibri"/>
              </a:rPr>
              <a:t>turbines</a:t>
            </a:r>
            <a:r>
              <a:rPr lang="en-US" sz="1600" b="0" i="1" u="none" strike="noStrike" cap="none" dirty="0" smtClean="0">
                <a:solidFill>
                  <a:schemeClr val="dk1"/>
                </a:solidFill>
                <a:latin typeface="Calibri"/>
                <a:ea typeface="Calibri"/>
                <a:cs typeface="Calibri"/>
                <a:sym typeface="Calibri"/>
              </a:rPr>
              <a:t> (info in </a:t>
            </a:r>
            <a:r>
              <a:rPr lang="en-US" sz="1600" b="0" i="1" u="none" strike="noStrike" cap="none" baseline="0" dirty="0" smtClean="0">
                <a:solidFill>
                  <a:schemeClr val="dk1"/>
                </a:solidFill>
                <a:latin typeface="Calibri"/>
                <a:ea typeface="Calibri"/>
                <a:cs typeface="Calibri"/>
                <a:sym typeface="Calibri"/>
              </a:rPr>
              <a:t>Teacher Notes), </a:t>
            </a:r>
            <a:r>
              <a:rPr lang="en-US" sz="1600" b="0" i="1" u="none" strike="noStrike" cap="none" baseline="0" dirty="0">
                <a:solidFill>
                  <a:schemeClr val="dk1"/>
                </a:solidFill>
                <a:latin typeface="Calibri"/>
                <a:ea typeface="Calibri"/>
                <a:cs typeface="Calibri"/>
                <a:sym typeface="Calibri"/>
              </a:rPr>
              <a:t>accessed on 19 April 2014</a:t>
            </a:r>
          </a:p>
          <a:p>
            <a:pPr marL="0" marR="0" lvl="0" indent="0" algn="l" rtl="0">
              <a:spcBef>
                <a:spcPts val="320"/>
              </a:spcBef>
              <a:buClr>
                <a:schemeClr val="dk1"/>
              </a:buClr>
              <a:buSzPct val="25000"/>
              <a:buFont typeface="Calibri"/>
              <a:buNone/>
            </a:pPr>
            <a:r>
              <a:rPr lang="en-US" sz="1600" b="0" i="1"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hlink"/>
                </a:solidFill>
                <a:latin typeface="Calibri"/>
                <a:ea typeface="Calibri"/>
                <a:cs typeface="Calibri"/>
                <a:sym typeface="Calibri"/>
                <a:hlinkClick r:id="rId7"/>
              </a:rPr>
              <a:t>http://www.offshorewind.biz/2013/08/09/experiment-in-norway-painting-wind-turbines-to-avoid-bird-collisions/</a:t>
            </a:r>
          </a:p>
          <a:p>
            <a:pPr marL="0" marR="0" lvl="0" indent="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a:p>
            <a:pPr marL="342900" marR="0" lvl="0" indent="-342900" algn="l" rtl="0">
              <a:spcBef>
                <a:spcPts val="320"/>
              </a:spcBef>
              <a:buClr>
                <a:schemeClr val="dk1"/>
              </a:buClr>
              <a:buSzPct val="100000"/>
              <a:buFont typeface="Calibri"/>
              <a:buChar char="•"/>
            </a:pPr>
            <a:r>
              <a:rPr lang="en-US" sz="1600" b="0" i="1" u="none" strike="noStrike" cap="none" baseline="0" dirty="0">
                <a:solidFill>
                  <a:schemeClr val="dk1"/>
                </a:solidFill>
                <a:latin typeface="Calibri"/>
                <a:ea typeface="Calibri"/>
                <a:cs typeface="Calibri"/>
                <a:sym typeface="Calibri"/>
              </a:rPr>
              <a:t>Image: technician installing sound </a:t>
            </a:r>
            <a:r>
              <a:rPr lang="en-US" sz="1600" b="0" i="1" u="none" strike="noStrike" cap="none" baseline="0" dirty="0" smtClean="0">
                <a:solidFill>
                  <a:schemeClr val="dk1"/>
                </a:solidFill>
                <a:latin typeface="Calibri"/>
                <a:ea typeface="Calibri"/>
                <a:cs typeface="Calibri"/>
                <a:sym typeface="Calibri"/>
              </a:rPr>
              <a:t>deterrent, </a:t>
            </a:r>
            <a:r>
              <a:rPr lang="en-US" sz="1600" b="0" i="1" u="none" strike="noStrike" cap="none" baseline="0" dirty="0">
                <a:solidFill>
                  <a:schemeClr val="dk1"/>
                </a:solidFill>
                <a:latin typeface="Calibri"/>
                <a:ea typeface="Calibri"/>
                <a:cs typeface="Calibri"/>
                <a:sym typeface="Calibri"/>
              </a:rPr>
              <a:t>accessed on 19 April 2014</a:t>
            </a:r>
          </a:p>
          <a:p>
            <a:pPr marL="0" marR="0" lvl="0" indent="0" algn="l" rtl="0">
              <a:spcBef>
                <a:spcPts val="320"/>
              </a:spcBef>
              <a:buClr>
                <a:schemeClr val="dk1"/>
              </a:buClr>
              <a:buSzPct val="25000"/>
              <a:buFont typeface="Calibri"/>
              <a:buNone/>
            </a:pPr>
            <a:r>
              <a:rPr lang="en-US" sz="1600" b="0" i="1"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hlink"/>
                </a:solidFill>
                <a:latin typeface="Calibri"/>
                <a:ea typeface="Calibri"/>
                <a:cs typeface="Calibri"/>
                <a:sym typeface="Calibri"/>
                <a:hlinkClick r:id="rId8"/>
              </a:rPr>
              <a:t>http://users.humboldt.edu/joe/research.htm</a:t>
            </a:r>
          </a:p>
          <a:p>
            <a:pPr marL="0" marR="0" lvl="0" indent="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a:p>
            <a:pPr marL="342900" marR="0" lvl="0" indent="-24130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6399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References, continued</a:t>
            </a:r>
          </a:p>
        </p:txBody>
      </p:sp>
      <p:sp>
        <p:nvSpPr>
          <p:cNvPr id="185" name="Shape 185"/>
          <p:cNvSpPr txBox="1">
            <a:spLocks noGrp="1"/>
          </p:cNvSpPr>
          <p:nvPr>
            <p:ph type="body" idx="1"/>
          </p:nvPr>
        </p:nvSpPr>
        <p:spPr>
          <a:xfrm>
            <a:off x="457200" y="1066800"/>
            <a:ext cx="8229600" cy="537689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1600" i="1" dirty="0">
                <a:solidFill>
                  <a:schemeClr val="dk1"/>
                </a:solidFill>
                <a:latin typeface="Calibri"/>
                <a:ea typeface="Calibri"/>
                <a:cs typeface="Calibri"/>
                <a:sym typeface="Calibri"/>
              </a:rPr>
              <a:t>Image: </a:t>
            </a:r>
            <a:r>
              <a:rPr lang="en-US" sz="1600" i="1" dirty="0" smtClean="0">
                <a:solidFill>
                  <a:schemeClr val="dk1"/>
                </a:solidFill>
                <a:latin typeface="Calibri"/>
                <a:ea typeface="Calibri"/>
                <a:cs typeface="Calibri"/>
                <a:sym typeface="Calibri"/>
              </a:rPr>
              <a:t>bat flying over water, accessed </a:t>
            </a:r>
            <a:r>
              <a:rPr lang="en-US" sz="1600" i="1" dirty="0">
                <a:solidFill>
                  <a:schemeClr val="dk1"/>
                </a:solidFill>
                <a:latin typeface="Calibri"/>
                <a:ea typeface="Calibri"/>
                <a:cs typeface="Calibri"/>
                <a:sym typeface="Calibri"/>
              </a:rPr>
              <a:t>on 28 July 2014</a:t>
            </a:r>
          </a:p>
          <a:p>
            <a:pPr marL="0" marR="0" indent="0" algn="l" rtl="0">
              <a:spcBef>
                <a:spcPts val="0"/>
              </a:spcBef>
              <a:buNone/>
            </a:pPr>
            <a:r>
              <a:rPr lang="en-US" sz="1600" i="1" dirty="0">
                <a:solidFill>
                  <a:schemeClr val="dk1"/>
                </a:solidFill>
                <a:latin typeface="Calibri"/>
                <a:ea typeface="Calibri"/>
                <a:cs typeface="Calibri"/>
                <a:sym typeface="Calibri"/>
              </a:rPr>
              <a:t>	</a:t>
            </a:r>
            <a:r>
              <a:rPr lang="en-US" sz="1600" i="1" u="sng" dirty="0">
                <a:solidFill>
                  <a:schemeClr val="hlink"/>
                </a:solidFill>
                <a:latin typeface="Calibri"/>
                <a:ea typeface="Calibri"/>
                <a:cs typeface="Calibri"/>
                <a:sym typeface="Calibri"/>
                <a:hlinkClick r:id="rId3"/>
              </a:rPr>
              <a:t>http://blogs.discovermagazine.com/notrocketscience/2010/11/02/how-bats-find-water-and-why-metal-confuses-them/</a:t>
            </a:r>
            <a:r>
              <a:rPr lang="en-US" sz="1600" i="1" dirty="0">
                <a:solidFill>
                  <a:schemeClr val="dk1"/>
                </a:solidFill>
                <a:latin typeface="Calibri"/>
                <a:ea typeface="Calibri"/>
                <a:cs typeface="Calibri"/>
                <a:sym typeface="Calibri"/>
              </a:rPr>
              <a:t> </a:t>
            </a:r>
          </a:p>
          <a:p>
            <a:pPr marL="0" marR="0" lvl="0" indent="0" algn="l" rtl="0">
              <a:spcBef>
                <a:spcPts val="0"/>
              </a:spcBef>
              <a:buNone/>
            </a:pPr>
            <a:endParaRPr sz="1600" i="1"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US" sz="1600" i="1" dirty="0">
                <a:solidFill>
                  <a:schemeClr val="dk1"/>
                </a:solidFill>
                <a:latin typeface="Calibri"/>
                <a:ea typeface="Calibri"/>
                <a:cs typeface="Calibri"/>
                <a:sym typeface="Calibri"/>
              </a:rPr>
              <a:t>Image: </a:t>
            </a:r>
            <a:r>
              <a:rPr lang="en-US" sz="1600" i="1" dirty="0" smtClean="0">
                <a:solidFill>
                  <a:schemeClr val="dk1"/>
                </a:solidFill>
                <a:latin typeface="Calibri"/>
                <a:ea typeface="Calibri"/>
                <a:cs typeface="Calibri"/>
                <a:sym typeface="Calibri"/>
              </a:rPr>
              <a:t>shearwater, </a:t>
            </a:r>
            <a:r>
              <a:rPr lang="en-US" sz="1600" i="1" dirty="0">
                <a:solidFill>
                  <a:schemeClr val="dk1"/>
                </a:solidFill>
                <a:latin typeface="Calibri"/>
                <a:ea typeface="Calibri"/>
                <a:cs typeface="Calibri"/>
                <a:sym typeface="Calibri"/>
              </a:rPr>
              <a:t>accessed on 28 July 2014</a:t>
            </a:r>
          </a:p>
          <a:p>
            <a:pPr marL="0" marR="0" indent="457200" algn="l" rtl="0">
              <a:spcBef>
                <a:spcPts val="0"/>
              </a:spcBef>
              <a:buNone/>
            </a:pPr>
            <a:r>
              <a:rPr lang="en-US" sz="1600" i="1" u="sng" dirty="0">
                <a:solidFill>
                  <a:schemeClr val="hlink"/>
                </a:solidFill>
                <a:latin typeface="Calibri"/>
                <a:ea typeface="Calibri"/>
                <a:cs typeface="Calibri"/>
                <a:sym typeface="Calibri"/>
                <a:hlinkClick r:id="rId4"/>
              </a:rPr>
              <a:t>http://en.wikipedia.org/wiki/Shearwater</a:t>
            </a:r>
            <a:r>
              <a:rPr lang="en-US" sz="1600" i="1" dirty="0">
                <a:solidFill>
                  <a:schemeClr val="dk1"/>
                </a:solidFill>
                <a:latin typeface="Calibri"/>
                <a:ea typeface="Calibri"/>
                <a:cs typeface="Calibri"/>
                <a:sym typeface="Calibri"/>
              </a:rPr>
              <a:t> </a:t>
            </a:r>
          </a:p>
          <a:p>
            <a:pPr marL="0" marR="0" lvl="0" indent="0" algn="l" rtl="0">
              <a:spcBef>
                <a:spcPts val="0"/>
              </a:spcBef>
              <a:buNone/>
            </a:pPr>
            <a:endParaRPr sz="1600" i="1" dirty="0">
              <a:solidFill>
                <a:schemeClr val="dk1"/>
              </a:solidFill>
              <a:latin typeface="Calibri"/>
              <a:ea typeface="Calibri"/>
              <a:cs typeface="Calibri"/>
              <a:sym typeface="Calibri"/>
            </a:endParaRPr>
          </a:p>
          <a:p>
            <a:pPr marL="342900" marR="0" lvl="0" indent="-342900" algn="l" rtl="0">
              <a:spcBef>
                <a:spcPts val="0"/>
              </a:spcBef>
              <a:buClr>
                <a:schemeClr val="dk1"/>
              </a:buClr>
              <a:buSzPct val="100000"/>
              <a:buFont typeface="Calibri"/>
              <a:buChar char="•"/>
            </a:pPr>
            <a:r>
              <a:rPr lang="en-US" sz="1600" i="1" dirty="0">
                <a:solidFill>
                  <a:schemeClr val="dk1"/>
                </a:solidFill>
                <a:latin typeface="Calibri"/>
                <a:ea typeface="Calibri"/>
                <a:cs typeface="Calibri"/>
                <a:sym typeface="Calibri"/>
              </a:rPr>
              <a:t>Image: </a:t>
            </a:r>
            <a:r>
              <a:rPr lang="en-US" sz="1600" i="1" dirty="0" err="1">
                <a:solidFill>
                  <a:schemeClr val="dk1"/>
                </a:solidFill>
                <a:latin typeface="Calibri"/>
                <a:ea typeface="Calibri"/>
                <a:cs typeface="Calibri"/>
                <a:sym typeface="Calibri"/>
              </a:rPr>
              <a:t>Lewins</a:t>
            </a:r>
            <a:r>
              <a:rPr lang="en-US" sz="1600" i="1" dirty="0">
                <a:solidFill>
                  <a:schemeClr val="dk1"/>
                </a:solidFill>
                <a:latin typeface="Calibri"/>
                <a:ea typeface="Calibri"/>
                <a:cs typeface="Calibri"/>
                <a:sym typeface="Calibri"/>
              </a:rPr>
              <a:t> Honeyeater </a:t>
            </a:r>
            <a:r>
              <a:rPr lang="en-US" sz="1600" i="1" dirty="0" smtClean="0">
                <a:solidFill>
                  <a:schemeClr val="dk1"/>
                </a:solidFill>
                <a:latin typeface="Calibri"/>
                <a:ea typeface="Calibri"/>
                <a:cs typeface="Calibri"/>
                <a:sym typeface="Calibri"/>
              </a:rPr>
              <a:t>songbird, </a:t>
            </a:r>
            <a:r>
              <a:rPr lang="en-US" sz="1600" i="1" dirty="0">
                <a:solidFill>
                  <a:schemeClr val="dk1"/>
                </a:solidFill>
                <a:latin typeface="Calibri"/>
                <a:ea typeface="Calibri"/>
                <a:cs typeface="Calibri"/>
                <a:sym typeface="Calibri"/>
              </a:rPr>
              <a:t>accessed on 28 July 2014</a:t>
            </a:r>
          </a:p>
          <a:p>
            <a:pPr marL="0" marR="0" lvl="0" indent="0" algn="l" rtl="0">
              <a:spcBef>
                <a:spcPts val="0"/>
              </a:spcBef>
              <a:buNone/>
            </a:pPr>
            <a:r>
              <a:rPr lang="en-US" sz="1600" i="1" dirty="0">
                <a:solidFill>
                  <a:schemeClr val="dk1"/>
                </a:solidFill>
                <a:latin typeface="Calibri"/>
                <a:ea typeface="Calibri"/>
                <a:cs typeface="Calibri"/>
                <a:sym typeface="Calibri"/>
              </a:rPr>
              <a:t>	</a:t>
            </a:r>
            <a:r>
              <a:rPr lang="en-US" sz="1600" i="1" u="sng" dirty="0">
                <a:solidFill>
                  <a:schemeClr val="hlink"/>
                </a:solidFill>
                <a:latin typeface="Calibri"/>
                <a:ea typeface="Calibri"/>
                <a:cs typeface="Calibri"/>
                <a:sym typeface="Calibri"/>
                <a:hlinkClick r:id="rId5"/>
              </a:rPr>
              <a:t>http://birdway.com.au/meliphagidae/lewins_honeyeater/source/lewins_honeyeater_35966.htm</a:t>
            </a:r>
            <a:r>
              <a:rPr lang="en-US" sz="1600" i="1" dirty="0">
                <a:solidFill>
                  <a:schemeClr val="dk1"/>
                </a:solidFill>
                <a:latin typeface="Calibri"/>
                <a:ea typeface="Calibri"/>
                <a:cs typeface="Calibri"/>
                <a:sym typeface="Calibri"/>
              </a:rPr>
              <a:t> </a:t>
            </a:r>
          </a:p>
          <a:p>
            <a:pPr marL="342900" marR="0" lvl="0" indent="-241300" algn="l" rtl="0">
              <a:spcBef>
                <a:spcPts val="320"/>
              </a:spcBef>
              <a:buClr>
                <a:schemeClr val="dk1"/>
              </a:buClr>
              <a:buFont typeface="Calibri"/>
              <a:buNone/>
            </a:pPr>
            <a:endParaRPr sz="1600" b="0" i="1" u="none" strike="noStrike" cap="none" baseline="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3000" dirty="0"/>
              <a:t>Sensory Ecology: </a:t>
            </a:r>
          </a:p>
          <a:p>
            <a:pPr marL="0" marR="0" lvl="0" indent="457200" algn="l" rtl="0">
              <a:spcBef>
                <a:spcPts val="0"/>
              </a:spcBef>
              <a:buClr>
                <a:schemeClr val="dk1"/>
              </a:buClr>
              <a:buSzPct val="25000"/>
              <a:buFont typeface="Calibri"/>
              <a:buNone/>
            </a:pPr>
            <a:r>
              <a:rPr lang="en-US" sz="3000" dirty="0"/>
              <a:t>The study of how an organism’s perception </a:t>
            </a:r>
          </a:p>
          <a:p>
            <a:pPr marL="0" marR="0" lvl="0" indent="457200" algn="l" rtl="0">
              <a:spcBef>
                <a:spcPts val="0"/>
              </a:spcBef>
              <a:buClr>
                <a:schemeClr val="dk1"/>
              </a:buClr>
              <a:buSzPct val="25000"/>
              <a:buFont typeface="Calibri"/>
              <a:buNone/>
            </a:pPr>
            <a:r>
              <a:rPr lang="en-US" sz="3000" dirty="0"/>
              <a:t>of the world around them influences their </a:t>
            </a:r>
          </a:p>
          <a:p>
            <a:pPr marL="0" marR="0" lvl="0" indent="457200" algn="l" rtl="0">
              <a:spcBef>
                <a:spcPts val="0"/>
              </a:spcBef>
              <a:buClr>
                <a:schemeClr val="dk1"/>
              </a:buClr>
              <a:buSzPct val="25000"/>
              <a:buFont typeface="Calibri"/>
              <a:buNone/>
            </a:pPr>
            <a:r>
              <a:rPr lang="en-US" sz="3000" dirty="0"/>
              <a:t>distribution and abundance.</a:t>
            </a:r>
          </a:p>
          <a:p>
            <a:pPr marL="0" marR="0" lvl="0" indent="457200" algn="l" rtl="0">
              <a:spcBef>
                <a:spcPts val="0"/>
              </a:spcBef>
              <a:buClr>
                <a:schemeClr val="dk1"/>
              </a:buClr>
              <a:buFont typeface="Calibri"/>
              <a:buNone/>
            </a:pPr>
            <a:endParaRPr sz="3000" dirty="0"/>
          </a:p>
          <a:p>
            <a:pPr marL="0" marR="0" lvl="0" indent="0" algn="l" rtl="0">
              <a:spcBef>
                <a:spcPts val="640"/>
              </a:spcBef>
              <a:buClr>
                <a:schemeClr val="dk1"/>
              </a:buClr>
              <a:buSzPct val="25000"/>
              <a:buFont typeface="Calibri"/>
              <a:buNone/>
            </a:pPr>
            <a:r>
              <a:rPr lang="en-US" sz="3000" i="1" u="none" strike="noStrike" cap="none" baseline="0" dirty="0" err="1">
                <a:solidFill>
                  <a:schemeClr val="dk1"/>
                </a:solidFill>
              </a:rPr>
              <a:t>Ümwelt</a:t>
            </a:r>
            <a:r>
              <a:rPr lang="en-US" sz="3000" i="0" u="none" strike="noStrike" cap="none" baseline="0" dirty="0">
                <a:solidFill>
                  <a:schemeClr val="dk1"/>
                </a:solidFill>
              </a:rPr>
              <a:t>:</a:t>
            </a:r>
          </a:p>
          <a:p>
            <a:pPr marL="0" marR="0" lvl="0" indent="0" algn="l" rtl="0">
              <a:spcBef>
                <a:spcPts val="640"/>
              </a:spcBef>
              <a:buClr>
                <a:schemeClr val="dk1"/>
              </a:buClr>
              <a:buSzPct val="25000"/>
              <a:buFont typeface="Calibri"/>
              <a:buNone/>
            </a:pPr>
            <a:r>
              <a:rPr lang="en-US" sz="3000" i="0" u="none" strike="noStrike" cap="none" baseline="0" dirty="0">
                <a:solidFill>
                  <a:schemeClr val="dk1"/>
                </a:solidFill>
              </a:rPr>
              <a:t>	The world as perceived by an organism, </a:t>
            </a:r>
          </a:p>
          <a:p>
            <a:pPr marL="0" marR="0" lvl="0" indent="0" algn="l" rtl="0">
              <a:spcBef>
                <a:spcPts val="640"/>
              </a:spcBef>
              <a:buClr>
                <a:schemeClr val="dk1"/>
              </a:buClr>
              <a:buSzPct val="25000"/>
              <a:buFont typeface="Calibri"/>
              <a:buNone/>
            </a:pPr>
            <a:r>
              <a:rPr lang="en-US" sz="3000" i="0" u="none" strike="noStrike" cap="none" baseline="0" dirty="0">
                <a:solidFill>
                  <a:schemeClr val="dk1"/>
                </a:solidFill>
              </a:rPr>
              <a:t>	based on its sensory </a:t>
            </a:r>
            <a:r>
              <a:rPr lang="en-US" sz="3000" i="0" u="none" strike="noStrike" cap="none" baseline="0" dirty="0" smtClean="0">
                <a:solidFill>
                  <a:schemeClr val="dk1"/>
                </a:solidFill>
              </a:rPr>
              <a:t>abilities</a:t>
            </a:r>
            <a:endParaRPr lang="en-US" sz="3000" i="0" u="none" strike="noStrike" cap="none" baseline="0" dirty="0">
              <a:solidFill>
                <a:schemeClr val="dk1"/>
              </a:solidFill>
            </a:endParaRPr>
          </a:p>
        </p:txBody>
      </p:sp>
      <p:sp>
        <p:nvSpPr>
          <p:cNvPr id="92" name="Shape 92"/>
          <p:cNvSpPr txBox="1"/>
          <p:nvPr/>
        </p:nvSpPr>
        <p:spPr>
          <a:xfrm>
            <a:off x="1295175" y="382175"/>
            <a:ext cx="5881199" cy="806700"/>
          </a:xfrm>
          <a:prstGeom prst="rect">
            <a:avLst/>
          </a:prstGeom>
          <a:noFill/>
          <a:ln>
            <a:noFill/>
          </a:ln>
        </p:spPr>
        <p:txBody>
          <a:bodyPr lIns="91425" tIns="91425" rIns="91425" bIns="91425" anchor="t" anchorCtr="0">
            <a:noAutofit/>
          </a:bodyPr>
          <a:lstStyle/>
          <a:p>
            <a:pPr algn="ctr">
              <a:spcBef>
                <a:spcPts val="0"/>
              </a:spcBef>
              <a:buNone/>
            </a:pPr>
            <a:r>
              <a:rPr lang="en-US" sz="3600"/>
              <a:t>Vocabulary</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What Senses Do We Know About?</a:t>
            </a:r>
          </a:p>
        </p:txBody>
      </p:sp>
      <p:sp>
        <p:nvSpPr>
          <p:cNvPr id="99" name="Shape 99"/>
          <p:cNvSpPr txBox="1">
            <a:spLocks noGrp="1"/>
          </p:cNvSpPr>
          <p:nvPr>
            <p:ph type="body" idx="1"/>
          </p:nvPr>
        </p:nvSpPr>
        <p:spPr>
          <a:xfrm>
            <a:off x="1143000" y="1524000"/>
            <a:ext cx="2895600"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Pr>
              <a:t>Non-Human Senses</a:t>
            </a:r>
          </a:p>
        </p:txBody>
      </p:sp>
      <p:sp>
        <p:nvSpPr>
          <p:cNvPr id="100" name="Shape 100"/>
          <p:cNvSpPr txBox="1">
            <a:spLocks noGrp="1"/>
          </p:cNvSpPr>
          <p:nvPr>
            <p:ph type="body" idx="2"/>
          </p:nvPr>
        </p:nvSpPr>
        <p:spPr>
          <a:xfrm>
            <a:off x="990600" y="2133600"/>
            <a:ext cx="3429000" cy="395128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Ultra-violet Vision</a:t>
            </a:r>
          </a:p>
          <a:p>
            <a:pPr marL="342900" marR="0" lvl="0" indent="-3429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Chemoreception</a:t>
            </a:r>
          </a:p>
          <a:p>
            <a:pPr marL="342900" marR="0" lvl="0" indent="-3429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Thermoperception</a:t>
            </a:r>
          </a:p>
          <a:p>
            <a:pPr marL="342900" marR="0" lvl="0" indent="-3429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Magnetoperception</a:t>
            </a:r>
          </a:p>
          <a:p>
            <a:pPr marL="342900" marR="0" lvl="0" indent="-3429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others?</a:t>
            </a:r>
          </a:p>
        </p:txBody>
      </p:sp>
      <p:sp>
        <p:nvSpPr>
          <p:cNvPr id="101" name="Shape 101"/>
          <p:cNvSpPr txBox="1">
            <a:spLocks noGrp="1"/>
          </p:cNvSpPr>
          <p:nvPr>
            <p:ph type="body" idx="3"/>
          </p:nvPr>
        </p:nvSpPr>
        <p:spPr>
          <a:xfrm>
            <a:off x="5334000" y="1524000"/>
            <a:ext cx="3127374"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Pr>
              <a:t>Human Senses</a:t>
            </a:r>
          </a:p>
        </p:txBody>
      </p:sp>
      <p:sp>
        <p:nvSpPr>
          <p:cNvPr id="102" name="Shape 102"/>
          <p:cNvSpPr txBox="1">
            <a:spLocks noGrp="1"/>
          </p:cNvSpPr>
          <p:nvPr>
            <p:ph type="body" idx="4"/>
          </p:nvPr>
        </p:nvSpPr>
        <p:spPr>
          <a:xfrm>
            <a:off x="5181600" y="2209800"/>
            <a:ext cx="2517774" cy="395128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Sight</a:t>
            </a:r>
          </a:p>
          <a:p>
            <a:pPr marL="342900" marR="0" lvl="0" indent="-3429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Hearing</a:t>
            </a:r>
          </a:p>
          <a:p>
            <a:pPr marL="342900" marR="0" lvl="0" indent="-3429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Smell</a:t>
            </a:r>
          </a:p>
          <a:p>
            <a:pPr marL="342900" marR="0" lvl="0" indent="-3429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Taste</a:t>
            </a:r>
          </a:p>
          <a:p>
            <a:pPr marL="342900" marR="0" lvl="0" indent="-342900" algn="l" rtl="0">
              <a:spcBef>
                <a:spcPts val="48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Touch</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1"/>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1"/>
                                        <p:tgtEl>
                                          <p:spTgt spid="1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
                                            <p:txEl>
                                              <p:pRg st="0" end="0"/>
                                            </p:txEl>
                                          </p:spTgt>
                                        </p:tgtEl>
                                        <p:attrNameLst>
                                          <p:attrName>style.visibility</p:attrName>
                                        </p:attrNameLst>
                                      </p:cBhvr>
                                      <p:to>
                                        <p:strVal val="visible"/>
                                      </p:to>
                                    </p:set>
                                    <p:animEffect transition="in" filter="fade">
                                      <p:cBhvr>
                                        <p:cTn id="32" dur="1"/>
                                        <p:tgtEl>
                                          <p:spTgt spid="10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
                                            <p:txEl>
                                              <p:pRg st="1" end="1"/>
                                            </p:txEl>
                                          </p:spTgt>
                                        </p:tgtEl>
                                        <p:attrNameLst>
                                          <p:attrName>style.visibility</p:attrName>
                                        </p:attrNameLst>
                                      </p:cBhvr>
                                      <p:to>
                                        <p:strVal val="visible"/>
                                      </p:to>
                                    </p:set>
                                    <p:animEffect transition="in" filter="fade">
                                      <p:cBhvr>
                                        <p:cTn id="37" dur="1"/>
                                        <p:tgtEl>
                                          <p:spTgt spid="10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0">
                                            <p:txEl>
                                              <p:pRg st="2" end="2"/>
                                            </p:txEl>
                                          </p:spTgt>
                                        </p:tgtEl>
                                        <p:attrNameLst>
                                          <p:attrName>style.visibility</p:attrName>
                                        </p:attrNameLst>
                                      </p:cBhvr>
                                      <p:to>
                                        <p:strVal val="visible"/>
                                      </p:to>
                                    </p:set>
                                    <p:animEffect transition="in" filter="fade">
                                      <p:cBhvr>
                                        <p:cTn id="42" dur="1"/>
                                        <p:tgtEl>
                                          <p:spTgt spid="10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0">
                                            <p:txEl>
                                              <p:pRg st="3" end="3"/>
                                            </p:txEl>
                                          </p:spTgt>
                                        </p:tgtEl>
                                        <p:attrNameLst>
                                          <p:attrName>style.visibility</p:attrName>
                                        </p:attrNameLst>
                                      </p:cBhvr>
                                      <p:to>
                                        <p:strVal val="visible"/>
                                      </p:to>
                                    </p:set>
                                    <p:animEffect transition="in" filter="fade">
                                      <p:cBhvr>
                                        <p:cTn id="47" dur="1"/>
                                        <p:tgtEl>
                                          <p:spTgt spid="10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0">
                                            <p:txEl>
                                              <p:pRg st="4" end="4"/>
                                            </p:txEl>
                                          </p:spTgt>
                                        </p:tgtEl>
                                        <p:attrNameLst>
                                          <p:attrName>style.visibility</p:attrName>
                                        </p:attrNameLst>
                                      </p:cBhvr>
                                      <p:to>
                                        <p:strVal val="visible"/>
                                      </p:to>
                                    </p:set>
                                    <p:animEffect transition="in" filter="fade">
                                      <p:cBhvr>
                                        <p:cTn id="52" dur="1"/>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4362" r="7195" b="17957"/>
          <a:stretch/>
        </p:blipFill>
        <p:spPr>
          <a:xfrm>
            <a:off x="495300" y="165901"/>
            <a:ext cx="3545114" cy="1825566"/>
          </a:xfrm>
          <a:prstGeom prst="rect">
            <a:avLst/>
          </a:prstGeom>
          <a:ln w="19050">
            <a:solidFill>
              <a:schemeClr val="tx1"/>
            </a:solidFill>
          </a:ln>
        </p:spPr>
      </p:pic>
      <p:sp>
        <p:nvSpPr>
          <p:cNvPr id="4" name="TextBox 3"/>
          <p:cNvSpPr txBox="1"/>
          <p:nvPr/>
        </p:nvSpPr>
        <p:spPr>
          <a:xfrm>
            <a:off x="515257" y="1600200"/>
            <a:ext cx="3429000" cy="369332"/>
          </a:xfrm>
          <a:prstGeom prst="rect">
            <a:avLst/>
          </a:prstGeom>
          <a:noFill/>
        </p:spPr>
        <p:txBody>
          <a:bodyPr wrap="square" rtlCol="0">
            <a:spAutoFit/>
          </a:bodyPr>
          <a:lstStyle/>
          <a:p>
            <a:r>
              <a:rPr lang="en-US" sz="1800" dirty="0" smtClean="0">
                <a:solidFill>
                  <a:schemeClr val="bg1">
                    <a:lumMod val="95000"/>
                  </a:schemeClr>
                </a:solidFill>
                <a:latin typeface="Times New Roman"/>
                <a:cs typeface="Times New Roman"/>
              </a:rPr>
              <a:t>Kites use UV vision when hunting</a:t>
            </a:r>
            <a:endParaRPr lang="en-US" sz="1800" dirty="0">
              <a:solidFill>
                <a:schemeClr val="bg1">
                  <a:lumMod val="95000"/>
                </a:schemeClr>
              </a:solidFill>
              <a:latin typeface="Times New Roman"/>
              <a:cs typeface="Times New Roman"/>
            </a:endParaRPr>
          </a:p>
        </p:txBody>
      </p:sp>
      <p:pic>
        <p:nvPicPr>
          <p:cNvPr id="5" name="Picture 4"/>
          <p:cNvPicPr>
            <a:picLocks noChangeAspect="1"/>
          </p:cNvPicPr>
          <p:nvPr/>
        </p:nvPicPr>
        <p:blipFill>
          <a:blip r:embed="rId4"/>
          <a:stretch>
            <a:fillRect/>
          </a:stretch>
        </p:blipFill>
        <p:spPr>
          <a:xfrm>
            <a:off x="4187855" y="134257"/>
            <a:ext cx="4575145" cy="3048190"/>
          </a:xfrm>
          <a:prstGeom prst="rect">
            <a:avLst/>
          </a:prstGeom>
          <a:ln w="19050">
            <a:solidFill>
              <a:schemeClr val="tx1"/>
            </a:solidFill>
          </a:ln>
        </p:spPr>
      </p:pic>
      <p:sp>
        <p:nvSpPr>
          <p:cNvPr id="6" name="TextBox 5"/>
          <p:cNvSpPr txBox="1"/>
          <p:nvPr/>
        </p:nvSpPr>
        <p:spPr>
          <a:xfrm>
            <a:off x="4572000" y="533400"/>
            <a:ext cx="4191000" cy="369332"/>
          </a:xfrm>
          <a:prstGeom prst="rect">
            <a:avLst/>
          </a:prstGeom>
          <a:noFill/>
        </p:spPr>
        <p:txBody>
          <a:bodyPr wrap="square" rtlCol="0">
            <a:spAutoFit/>
          </a:bodyPr>
          <a:lstStyle/>
          <a:p>
            <a:r>
              <a:rPr lang="en-US" sz="1800" dirty="0" smtClean="0">
                <a:solidFill>
                  <a:srgbClr val="F2F2F2"/>
                </a:solidFill>
                <a:latin typeface="Times New Roman"/>
                <a:cs typeface="Times New Roman"/>
              </a:rPr>
              <a:t>Ants communicating using chemoreception</a:t>
            </a:r>
            <a:endParaRPr lang="en-US" sz="1800" dirty="0">
              <a:solidFill>
                <a:srgbClr val="F2F2F2"/>
              </a:solidFill>
              <a:latin typeface="Times New Roman"/>
              <a:cs typeface="Times New Roman"/>
            </a:endParaRPr>
          </a:p>
        </p:txBody>
      </p:sp>
      <p:pic>
        <p:nvPicPr>
          <p:cNvPr id="7" name="Picture 6"/>
          <p:cNvPicPr>
            <a:picLocks noChangeAspect="1"/>
          </p:cNvPicPr>
          <p:nvPr/>
        </p:nvPicPr>
        <p:blipFill rotWithShape="1">
          <a:blip r:embed="rId5"/>
          <a:srcRect l="4284" r="6728"/>
          <a:stretch/>
        </p:blipFill>
        <p:spPr>
          <a:xfrm>
            <a:off x="4187855" y="3445329"/>
            <a:ext cx="2336800" cy="1752600"/>
          </a:xfrm>
          <a:prstGeom prst="rect">
            <a:avLst/>
          </a:prstGeom>
          <a:ln w="19050">
            <a:solidFill>
              <a:schemeClr val="tx1"/>
            </a:solidFill>
          </a:ln>
        </p:spPr>
      </p:pic>
      <p:pic>
        <p:nvPicPr>
          <p:cNvPr id="2" name="Picture 1"/>
          <p:cNvPicPr>
            <a:picLocks noChangeAspect="1"/>
          </p:cNvPicPr>
          <p:nvPr/>
        </p:nvPicPr>
        <p:blipFill>
          <a:blip r:embed="rId6"/>
          <a:stretch>
            <a:fillRect/>
          </a:stretch>
        </p:blipFill>
        <p:spPr>
          <a:xfrm>
            <a:off x="495300" y="1966067"/>
            <a:ext cx="3545114" cy="2588031"/>
          </a:xfrm>
          <a:prstGeom prst="rect">
            <a:avLst/>
          </a:prstGeom>
          <a:ln w="19050">
            <a:solidFill>
              <a:schemeClr val="tx1"/>
            </a:solidFill>
          </a:ln>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594" y="4724853"/>
            <a:ext cx="2820406" cy="19621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499255" y="3630768"/>
            <a:ext cx="2082800" cy="923330"/>
          </a:xfrm>
          <a:prstGeom prst="rect">
            <a:avLst/>
          </a:prstGeom>
          <a:noFill/>
        </p:spPr>
        <p:txBody>
          <a:bodyPr wrap="square" rtlCol="0">
            <a:spAutoFit/>
          </a:bodyPr>
          <a:lstStyle/>
          <a:p>
            <a:pPr algn="ctr"/>
            <a:r>
              <a:rPr lang="en-US" sz="1800" dirty="0" smtClean="0">
                <a:solidFill>
                  <a:schemeClr val="tx1"/>
                </a:solidFill>
                <a:latin typeface="Times New Roman" pitchFamily="18" charset="0"/>
                <a:cs typeface="Times New Roman" pitchFamily="18" charset="0"/>
              </a:rPr>
              <a:t>Pit vipers create heat images using </a:t>
            </a:r>
            <a:r>
              <a:rPr lang="en-US" sz="1800" dirty="0" err="1" smtClean="0">
                <a:solidFill>
                  <a:schemeClr val="tx1"/>
                </a:solidFill>
                <a:latin typeface="Times New Roman" pitchFamily="18" charset="0"/>
                <a:cs typeface="Times New Roman" pitchFamily="18" charset="0"/>
              </a:rPr>
              <a:t>thermoperception</a:t>
            </a:r>
            <a:endParaRPr lang="en-US" sz="1800"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4656273"/>
            <a:ext cx="2476500" cy="203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000586" y="5428890"/>
            <a:ext cx="2079655" cy="1200329"/>
          </a:xfrm>
          <a:prstGeom prst="rect">
            <a:avLst/>
          </a:prstGeom>
          <a:noFill/>
        </p:spPr>
        <p:txBody>
          <a:bodyPr wrap="square" rtlCol="0">
            <a:spAutoFit/>
          </a:bodyPr>
          <a:lstStyle/>
          <a:p>
            <a:pPr algn="ctr"/>
            <a:r>
              <a:rPr lang="en-US" sz="1800" dirty="0" smtClean="0">
                <a:latin typeface="Times New Roman" pitchFamily="18" charset="0"/>
                <a:cs typeface="Times New Roman" pitchFamily="18" charset="0"/>
              </a:rPr>
              <a:t>Homing pigeons use </a:t>
            </a:r>
            <a:r>
              <a:rPr lang="en-US" sz="1800" dirty="0" err="1" smtClean="0">
                <a:latin typeface="Times New Roman" pitchFamily="18" charset="0"/>
                <a:cs typeface="Times New Roman" pitchFamily="18" charset="0"/>
              </a:rPr>
              <a:t>magnetoreception</a:t>
            </a:r>
            <a:r>
              <a:rPr lang="en-US" sz="1800" dirty="0" smtClean="0">
                <a:latin typeface="Times New Roman" pitchFamily="18" charset="0"/>
                <a:cs typeface="Times New Roman" pitchFamily="18" charset="0"/>
              </a:rPr>
              <a:t>, among other senses, when navigating</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5893080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a:picLocks noGrp="1"/>
          </p:cNvPicPr>
          <p:nvPr>
            <p:ph type="body" idx="1"/>
          </p:nvPr>
        </p:nvPicPr>
        <p:blipFill rotWithShape="1">
          <a:blip r:embed="rId3">
            <a:alphaModFix/>
          </a:blip>
          <a:srcRect l="642" t="1121"/>
          <a:stretch/>
        </p:blipFill>
        <p:spPr>
          <a:xfrm>
            <a:off x="1413163" y="415635"/>
            <a:ext cx="6435436" cy="3057010"/>
          </a:xfrm>
          <a:prstGeom prst="rect">
            <a:avLst/>
          </a:prstGeom>
          <a:noFill/>
          <a:ln>
            <a:noFill/>
          </a:ln>
        </p:spPr>
      </p:pic>
      <p:pic>
        <p:nvPicPr>
          <p:cNvPr id="109" name="Shape 109"/>
          <p:cNvPicPr preferRelativeResize="0"/>
          <p:nvPr/>
        </p:nvPicPr>
        <p:blipFill rotWithShape="1">
          <a:blip r:embed="rId4">
            <a:alphaModFix/>
          </a:blip>
          <a:srcRect/>
          <a:stretch/>
        </p:blipFill>
        <p:spPr>
          <a:xfrm>
            <a:off x="1066800" y="3583857"/>
            <a:ext cx="7086600" cy="2763773"/>
          </a:xfrm>
          <a:prstGeom prst="rect">
            <a:avLst/>
          </a:prstGeom>
          <a:noFill/>
          <a:ln>
            <a:noFill/>
          </a:ln>
        </p:spPr>
      </p:pic>
      <p:sp>
        <p:nvSpPr>
          <p:cNvPr id="2" name="TextBox 1"/>
          <p:cNvSpPr txBox="1"/>
          <p:nvPr/>
        </p:nvSpPr>
        <p:spPr>
          <a:xfrm>
            <a:off x="1066800" y="3733800"/>
            <a:ext cx="838200" cy="523220"/>
          </a:xfrm>
          <a:prstGeom prst="rect">
            <a:avLst/>
          </a:prstGeom>
          <a:noFill/>
        </p:spPr>
        <p:txBody>
          <a:bodyPr wrap="square" rtlCol="0">
            <a:spAutoFit/>
          </a:bodyPr>
          <a:lstStyle/>
          <a:p>
            <a:pPr algn="ctr"/>
            <a:r>
              <a:rPr lang="en-US" b="1" dirty="0" smtClean="0">
                <a:solidFill>
                  <a:schemeClr val="bg1"/>
                </a:solidFill>
              </a:rPr>
              <a:t>Human View</a:t>
            </a:r>
            <a:endParaRPr lang="en-US" b="1" dirty="0">
              <a:solidFill>
                <a:schemeClr val="bg1"/>
              </a:solidFill>
            </a:endParaRPr>
          </a:p>
        </p:txBody>
      </p:sp>
      <p:sp>
        <p:nvSpPr>
          <p:cNvPr id="5" name="TextBox 4"/>
          <p:cNvSpPr txBox="1"/>
          <p:nvPr/>
        </p:nvSpPr>
        <p:spPr>
          <a:xfrm>
            <a:off x="7391399" y="3724405"/>
            <a:ext cx="703545" cy="523220"/>
          </a:xfrm>
          <a:prstGeom prst="rect">
            <a:avLst/>
          </a:prstGeom>
          <a:noFill/>
        </p:spPr>
        <p:txBody>
          <a:bodyPr wrap="square" rtlCol="0">
            <a:spAutoFit/>
          </a:bodyPr>
          <a:lstStyle/>
          <a:p>
            <a:pPr algn="ctr"/>
            <a:r>
              <a:rPr lang="en-US" b="1" dirty="0" smtClean="0">
                <a:solidFill>
                  <a:schemeClr val="bg1"/>
                </a:solidFill>
              </a:rPr>
              <a:t>Bee View</a:t>
            </a:r>
            <a:endParaRPr lang="en-US" b="1" dirty="0">
              <a:solidFill>
                <a:schemeClr val="bg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3">
            <a:alphaModFix/>
          </a:blip>
          <a:srcRect r="52032"/>
          <a:stretch/>
        </p:blipFill>
        <p:spPr>
          <a:xfrm>
            <a:off x="457200" y="305318"/>
            <a:ext cx="3809999" cy="6248298"/>
          </a:xfrm>
          <a:prstGeom prst="rect">
            <a:avLst/>
          </a:prstGeom>
          <a:noFill/>
          <a:ln>
            <a:noFill/>
          </a:ln>
        </p:spPr>
      </p:pic>
      <p:sp>
        <p:nvSpPr>
          <p:cNvPr id="2" name="TextBox 1"/>
          <p:cNvSpPr txBox="1"/>
          <p:nvPr/>
        </p:nvSpPr>
        <p:spPr>
          <a:xfrm>
            <a:off x="4495799" y="4419600"/>
            <a:ext cx="4148403" cy="1200329"/>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Dog (left) and Human (above) search patterns are influenced by different dominant senses</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5318"/>
            <a:ext cx="4148403" cy="380948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1752600" y="304800"/>
            <a:ext cx="5638800" cy="3065456"/>
          </a:xfrm>
          <a:prstGeom prst="rect">
            <a:avLst/>
          </a:prstGeom>
          <a:noFill/>
          <a:ln>
            <a:noFill/>
          </a:ln>
        </p:spPr>
      </p:pic>
      <p:pic>
        <p:nvPicPr>
          <p:cNvPr id="122" name="Shape 122"/>
          <p:cNvPicPr preferRelativeResize="0"/>
          <p:nvPr/>
        </p:nvPicPr>
        <p:blipFill rotWithShape="1">
          <a:blip r:embed="rId4">
            <a:alphaModFix/>
          </a:blip>
          <a:srcRect/>
          <a:stretch/>
        </p:blipFill>
        <p:spPr>
          <a:xfrm>
            <a:off x="1562100" y="3561448"/>
            <a:ext cx="6019799" cy="2969981"/>
          </a:xfrm>
          <a:prstGeom prst="rect">
            <a:avLst/>
          </a:prstGeom>
          <a:noFill/>
          <a:ln w="12700" cap="flat">
            <a:solidFill>
              <a:schemeClr val="dk1"/>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An Experiment with Roly Poly Pill Bugs</a:t>
            </a:r>
          </a:p>
        </p:txBody>
      </p:sp>
      <p:pic>
        <p:nvPicPr>
          <p:cNvPr id="129" name="Shape 129"/>
          <p:cNvPicPr preferRelativeResize="0"/>
          <p:nvPr/>
        </p:nvPicPr>
        <p:blipFill>
          <a:blip r:embed="rId3">
            <a:alphaModFix/>
          </a:blip>
          <a:stretch>
            <a:fillRect/>
          </a:stretch>
        </p:blipFill>
        <p:spPr>
          <a:xfrm>
            <a:off x="1462350" y="1953375"/>
            <a:ext cx="6219299" cy="3392324"/>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5334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Question Session:</a:t>
            </a:r>
          </a:p>
        </p:txBody>
      </p:sp>
      <p:sp>
        <p:nvSpPr>
          <p:cNvPr id="136" name="Shape 136"/>
          <p:cNvSpPr txBox="1">
            <a:spLocks noGrp="1"/>
          </p:cNvSpPr>
          <p:nvPr>
            <p:ph type="body" idx="1"/>
          </p:nvPr>
        </p:nvSpPr>
        <p:spPr>
          <a:xfrm>
            <a:off x="457200" y="1828800"/>
            <a:ext cx="8229600" cy="4297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Why might </a:t>
            </a:r>
            <a:r>
              <a:rPr lang="en-US" sz="3200" b="0" i="0" u="sng" strike="noStrike" cap="none" baseline="0">
                <a:solidFill>
                  <a:schemeClr val="dk1"/>
                </a:solidFill>
                <a:latin typeface="Calibri"/>
                <a:ea typeface="Calibri"/>
                <a:cs typeface="Calibri"/>
                <a:sym typeface="Calibri"/>
              </a:rPr>
              <a:t>people in general</a:t>
            </a:r>
            <a:r>
              <a:rPr lang="en-US" sz="3200" b="0" i="0" u="none" strike="noStrike" cap="none" baseline="0">
                <a:solidFill>
                  <a:schemeClr val="dk1"/>
                </a:solidFill>
                <a:latin typeface="Calibri"/>
                <a:ea typeface="Calibri"/>
                <a:cs typeface="Calibri"/>
                <a:sym typeface="Calibri"/>
              </a:rPr>
              <a:t> need to understand the </a:t>
            </a:r>
            <a:r>
              <a:rPr lang="en-US" sz="3200" b="0" i="1" u="none" strike="noStrike" cap="none" baseline="0">
                <a:solidFill>
                  <a:schemeClr val="dk1"/>
                </a:solidFill>
                <a:latin typeface="Calibri"/>
                <a:ea typeface="Calibri"/>
                <a:cs typeface="Calibri"/>
                <a:sym typeface="Calibri"/>
              </a:rPr>
              <a:t>ümwelts</a:t>
            </a:r>
            <a:r>
              <a:rPr lang="en-US" sz="3200" b="0" i="0" u="none" strike="noStrike" cap="none" baseline="0">
                <a:solidFill>
                  <a:schemeClr val="dk1"/>
                </a:solidFill>
                <a:latin typeface="Calibri"/>
                <a:ea typeface="Calibri"/>
                <a:cs typeface="Calibri"/>
                <a:sym typeface="Calibri"/>
              </a:rPr>
              <a:t> of other organisms?</a:t>
            </a:r>
          </a:p>
          <a:p>
            <a:pPr marL="0" marR="0" lvl="0" indent="0" algn="l" rtl="0">
              <a:spcBef>
                <a:spcPts val="640"/>
              </a:spcBef>
              <a:buClr>
                <a:schemeClr val="dk1"/>
              </a:buClr>
              <a:buFont typeface="Calibri"/>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How can human activities influence the </a:t>
            </a:r>
            <a:r>
              <a:rPr lang="en-US" sz="3200" b="0" i="1" u="none" strike="noStrike" cap="none" baseline="0">
                <a:solidFill>
                  <a:schemeClr val="dk1"/>
                </a:solidFill>
                <a:latin typeface="Calibri"/>
                <a:ea typeface="Calibri"/>
                <a:cs typeface="Calibri"/>
                <a:sym typeface="Calibri"/>
              </a:rPr>
              <a:t>ümwelts</a:t>
            </a:r>
            <a:r>
              <a:rPr lang="en-US" sz="3200" b="0" i="0" u="none" strike="noStrike" cap="none" baseline="0">
                <a:solidFill>
                  <a:schemeClr val="dk1"/>
                </a:solidFill>
                <a:latin typeface="Calibri"/>
                <a:ea typeface="Calibri"/>
                <a:cs typeface="Calibri"/>
                <a:sym typeface="Calibri"/>
              </a:rPr>
              <a:t> of other organisms? </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2358</Words>
  <Application>Microsoft Macintosh PowerPoint</Application>
  <PresentationFormat>On-screen Show (4:3)</PresentationFormat>
  <Paragraphs>176</Paragraphs>
  <Slides>18</Slides>
  <Notes>16</Notes>
  <HiddenSlides>4</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Sensory Ecology:  The Ümwelt Concept</vt:lpstr>
      <vt:lpstr>PowerPoint Presentation</vt:lpstr>
      <vt:lpstr>What Senses Do We Know About?</vt:lpstr>
      <vt:lpstr>PowerPoint Presentation</vt:lpstr>
      <vt:lpstr>PowerPoint Presentation</vt:lpstr>
      <vt:lpstr>PowerPoint Presentation</vt:lpstr>
      <vt:lpstr>PowerPoint Presentation</vt:lpstr>
      <vt:lpstr>An Experiment with Roly Poly Pill Bugs</vt:lpstr>
      <vt:lpstr>Question Session:</vt:lpstr>
      <vt:lpstr>PowerPoint Presentation</vt:lpstr>
      <vt:lpstr>Renewable Energy… and Birds</vt:lpstr>
      <vt:lpstr>Taking Ümwelt into Account</vt:lpstr>
      <vt:lpstr>Now You Try!</vt:lpstr>
      <vt:lpstr>PowerPoint Presentation</vt:lpstr>
      <vt:lpstr>References</vt:lpstr>
      <vt:lpstr>References, continued</vt:lpstr>
      <vt:lpstr>References, continued</vt:lpstr>
      <vt:lpstr>References,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Ecology:  The Ümwelt Concept</dc:title>
  <dc:creator>Sam Barr</dc:creator>
  <cp:lastModifiedBy>Megan </cp:lastModifiedBy>
  <cp:revision>30</cp:revision>
  <dcterms:modified xsi:type="dcterms:W3CDTF">2014-10-03T17:50:26Z</dcterms:modified>
</cp:coreProperties>
</file>